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4"/>
  </p:notesMasterIdLst>
  <p:sldIdLst>
    <p:sldId id="267" r:id="rId2"/>
    <p:sldId id="265"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119" userDrawn="1">
          <p15:clr>
            <a:srgbClr val="A4A3A4"/>
          </p15:clr>
        </p15:guide>
        <p15:guide id="3" pos="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B050"/>
    <a:srgbClr val="99FF66"/>
    <a:srgbClr val="E6E6E6"/>
    <a:srgbClr val="66FF33"/>
    <a:srgbClr val="FF0000"/>
    <a:srgbClr val="FF0066"/>
    <a:srgbClr val="008000"/>
    <a:srgbClr val="FF9933"/>
    <a:srgbClr val="FF8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4660"/>
  </p:normalViewPr>
  <p:slideViewPr>
    <p:cSldViewPr snapToGrid="0">
      <p:cViewPr varScale="1">
        <p:scale>
          <a:sx n="78" d="100"/>
          <a:sy n="78" d="100"/>
        </p:scale>
        <p:origin x="882" y="114"/>
      </p:cViewPr>
      <p:guideLst>
        <p:guide orient="horz" pos="3097"/>
        <p:guide pos="119"/>
        <p:guide pos="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575433D7-3B5A-45C7-8FCC-AAAB68C9978B}" type="datetimeFigureOut">
              <a:rPr kumimoji="1" lang="ja-JP" altLang="en-US" smtClean="0"/>
              <a:t>2021/1/7</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C8DA82-07F5-4A3B-9D9C-364392BE5BF2}"/>
              </a:ext>
            </a:extLst>
          </p:cNvPr>
          <p:cNvSpPr>
            <a:spLocks noGrp="1"/>
          </p:cNvSpPr>
          <p:nvPr>
            <p:ph type="ctrTitle"/>
          </p:nvPr>
        </p:nvSpPr>
        <p:spPr>
          <a:xfrm>
            <a:off x="857250" y="1621191"/>
            <a:ext cx="5143500" cy="3448756"/>
          </a:xfrm>
        </p:spPr>
        <p:txBody>
          <a:bodyPr anchor="b"/>
          <a:lstStyle>
            <a:lvl1pPr algn="ctr">
              <a:defRPr sz="33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E3A7125-091B-4A6F-A267-A43EB33C66F3}"/>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79E001-664A-44BC-821E-DB7A4FCDC9B3}"/>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07F5FACF-EAA4-4D0E-ADAD-1F92658D5DE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705316B-D350-4274-946A-CC137BDC181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13833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A67A43-7876-4042-B2FC-C6076689C74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FFDEB9-E1F9-4BB2-A04E-DE180A31FF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736A71-3B29-4329-A6DE-958BCED37C5F}"/>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DF67024B-1996-4979-A8BB-A39B552E11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0832B6-AA05-4F2E-B28D-FF51D671BE86}"/>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479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5D62F6-9477-4C76-825F-7CBD3A6EEBE5}"/>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B5B351D-498A-44EE-807B-5A9EC6317CF2}"/>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8F8543-30D8-46CC-80DA-DFC02A43CEA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0A952567-9007-4FD9-B134-BD8910B3DF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97C42F-304A-4522-AF43-BA1FD0C333FC}"/>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77998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5A0F8E-B832-4A9D-9C04-AD416FEF1B6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266066-F2B5-46A9-BA60-32C2F9F2F6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0C188A-1364-4BA1-B1E9-11483F13C76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6DF19FB4-ACB3-47EB-92E9-62B75CC4E6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E65634-C2CF-484B-A77D-830DA23B6C87}"/>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80844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B460F7-BBB1-49FF-97F4-9FBE2FC005BA}"/>
              </a:ext>
            </a:extLst>
          </p:cNvPr>
          <p:cNvSpPr>
            <a:spLocks noGrp="1"/>
          </p:cNvSpPr>
          <p:nvPr>
            <p:ph type="title"/>
          </p:nvPr>
        </p:nvSpPr>
        <p:spPr>
          <a:xfrm>
            <a:off x="467916" y="2469622"/>
            <a:ext cx="5915025" cy="4120620"/>
          </a:xfrm>
        </p:spPr>
        <p:txBody>
          <a:bodyPr anchor="b"/>
          <a:lstStyle>
            <a:lvl1pPr>
              <a:defRPr sz="33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60FED1-102E-456F-BB3A-C72122EA99F4}"/>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78A42AC-8776-4761-87AA-1559F707A48A}"/>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EB935F88-15F4-4EBD-9A48-4ECA74C616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F048EA-858C-4580-98EC-EC3BEE82D7C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820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E80767-71C0-45EA-835B-64002BFFDB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A9177DD-4AF2-4A05-99CE-DB93CB09234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E4CABE-6C1F-480A-9CA1-A56231AEB583}"/>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CF6E90F-AF89-43D0-9326-91F9CA8900E1}"/>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95414D53-7357-4FDE-B6C6-033F7504E8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A4EC1B-56BD-4400-9519-66F59EC28C8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2631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2B44E-6D22-4F13-9C60-E3A79CFA1FC7}"/>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4AA2BE-032F-4753-8197-D9883D576E44}"/>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0830C73-4C39-49BF-8013-7558EAFDAC79}"/>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DAE9F96-13E5-4AC8-9AB7-E0560865CBAD}"/>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E8A03FF-E254-4D4D-8D00-20ED1E96B69A}"/>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DDC351-D3E7-401E-9FAC-6436949E79F0}"/>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8" name="フッター プレースホルダー 7">
            <a:extLst>
              <a:ext uri="{FF2B5EF4-FFF2-40B4-BE49-F238E27FC236}">
                <a16:creationId xmlns:a16="http://schemas.microsoft.com/office/drawing/2014/main" id="{EDC74936-7BB2-43AD-B523-6925684AE7C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C5D4BE5-F24D-4E9D-8D43-D8C1EDDA70D0}"/>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77195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08508-F72B-445C-B59D-280579DA320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DFABF5-E1D8-470A-90AB-F61B11AF5CF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4" name="フッター プレースホルダー 3">
            <a:extLst>
              <a:ext uri="{FF2B5EF4-FFF2-40B4-BE49-F238E27FC236}">
                <a16:creationId xmlns:a16="http://schemas.microsoft.com/office/drawing/2014/main" id="{03CF8355-B979-4994-B608-D9D6284B7D5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A434C89-B9F6-499B-A7CE-85D14B1071B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5613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8A70F9D-9150-482F-B807-1D7302CEC95C}"/>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3" name="フッター プレースホルダー 2">
            <a:extLst>
              <a:ext uri="{FF2B5EF4-FFF2-40B4-BE49-F238E27FC236}">
                <a16:creationId xmlns:a16="http://schemas.microsoft.com/office/drawing/2014/main" id="{77C9DB90-D1DB-42EB-9C92-C5041A4A98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89DE28C-9E57-4BB7-9833-FC1404DFB16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5963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69A1D1-7E05-42BC-B4B2-87FC541402E9}"/>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BD2AE1-B45B-4323-A49F-A9358B751FCA}"/>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0FEE5D4-1494-46B8-832A-5118DE2768CA}"/>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CCB543-84F0-44F6-9E8F-F2B5B66869FC}"/>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128DAD97-39E6-4C3A-A5FA-86F7806DF14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5C6A939-2D93-4BB3-97FD-613E87807F2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847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7819A-F82B-4B60-9FEB-E147613E3ACB}"/>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AFF1B3B-8FF4-418C-88AE-FB68D5C5F42F}"/>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kumimoji="1" lang="ja-JP" altLang="en-US"/>
          </a:p>
        </p:txBody>
      </p:sp>
      <p:sp>
        <p:nvSpPr>
          <p:cNvPr id="4" name="テキスト プレースホルダー 3">
            <a:extLst>
              <a:ext uri="{FF2B5EF4-FFF2-40B4-BE49-F238E27FC236}">
                <a16:creationId xmlns:a16="http://schemas.microsoft.com/office/drawing/2014/main" id="{E5749C30-A68B-4C2C-9854-C9480214E3DF}"/>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6B84C6-E0DA-4E78-80E9-BF15D883D2F0}"/>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BD552F60-48C3-4A9F-A476-F6475779A5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204024-85CA-4D16-A0D0-FF2E8942BA2F}"/>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236698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81CEC15-B71F-46BA-938F-D7F805B9E049}"/>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54955B-8252-4093-9E9E-75866319DEB3}"/>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3A9E50-D109-46E7-B9E3-52F03BC5C4BE}"/>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EC450D60-4F63-469A-8742-C75CA7C5B71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19E7D05-C854-48BD-A0A8-5D63784919D5}"/>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58541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90000"/>
        </a:lnSpc>
        <a:spcBef>
          <a:spcPct val="0"/>
        </a:spcBef>
        <a:buNone/>
        <a:defRPr kumimoji="1"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kumimoji="1"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kumimoji="1"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kumimoji="1"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072F258-EEF8-40E6-A16C-00750FD47BCA}"/>
              </a:ext>
            </a:extLst>
          </p:cNvPr>
          <p:cNvSpPr/>
          <p:nvPr/>
        </p:nvSpPr>
        <p:spPr>
          <a:xfrm>
            <a:off x="10690" y="1079666"/>
            <a:ext cx="6778833" cy="404919"/>
          </a:xfrm>
          <a:prstGeom prst="rect">
            <a:avLst/>
          </a:prstGeom>
        </p:spPr>
        <p:txBody>
          <a:bodyPr wrap="square">
            <a:spAutoFit/>
          </a:bodyPr>
          <a:lstStyle/>
          <a:p>
            <a:pPr marL="0" marR="0" lvl="0" indent="0" algn="just" defTabSz="910552" rtl="0" eaLnBrk="1" fontAlgn="auto" latinLnBrk="0" hangingPunct="1">
              <a:lnSpc>
                <a:spcPts val="2800"/>
              </a:lnSpc>
              <a:spcBef>
                <a:spcPts val="1200"/>
              </a:spcBef>
              <a:spcAft>
                <a:spcPts val="0"/>
              </a:spcAft>
              <a:buClrTx/>
              <a:buSzTx/>
              <a:buFontTx/>
              <a:buNone/>
              <a:tabLst/>
              <a:defRPr/>
            </a:pPr>
            <a:endParaRPr kumimoji="1" lang="ja-JP" altLang="en-US" sz="2000" b="1"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メイリオ" pitchFamily="50" charset="-128"/>
            </a:endParaRPr>
          </a:p>
        </p:txBody>
      </p:sp>
      <p:sp>
        <p:nvSpPr>
          <p:cNvPr id="48" name="テキスト ボックス 47">
            <a:extLst>
              <a:ext uri="{FF2B5EF4-FFF2-40B4-BE49-F238E27FC236}">
                <a16:creationId xmlns:a16="http://schemas.microsoft.com/office/drawing/2014/main" id="{15F59869-09B0-44D1-AEA1-9401990D6A11}"/>
              </a:ext>
            </a:extLst>
          </p:cNvPr>
          <p:cNvSpPr txBox="1"/>
          <p:nvPr/>
        </p:nvSpPr>
        <p:spPr>
          <a:xfrm>
            <a:off x="24777" y="2821352"/>
            <a:ext cx="6871268" cy="2318583"/>
          </a:xfrm>
          <a:prstGeom prst="rect">
            <a:avLst/>
          </a:prstGeom>
          <a:noFill/>
        </p:spPr>
        <p:txBody>
          <a:bodyPr wrap="square" spcCol="2772000" rtlCol="0">
            <a:spAutoFit/>
          </a:bodyPr>
          <a:lstStyle/>
          <a:p>
            <a:pPr marL="88900" marR="0" lvl="0" indent="-88900" algn="l" defTabSz="914400" rtl="0" eaLnBrk="1" fontAlgn="auto" latinLnBrk="0" hangingPunct="1">
              <a:lnSpc>
                <a:spcPts val="2200"/>
              </a:lnSpc>
              <a:spcBef>
                <a:spcPts val="0"/>
              </a:spcBef>
              <a:spcAft>
                <a:spcPts val="0"/>
              </a:spcAft>
              <a:buClrTx/>
              <a:buSzTx/>
              <a:buFontTx/>
              <a:buNone/>
              <a:tabLst/>
              <a:defRPr/>
            </a:pPr>
            <a:r>
              <a:rPr kumimoji="1" lang="ja-JP" altLang="en-US" sz="14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助成内容：</a:t>
            </a:r>
            <a:r>
              <a:rPr lang="ja-JP" altLang="ja-JP" sz="1400" b="1" dirty="0" smtClean="0">
                <a:latin typeface="Meiryo UI" panose="020B0604030504040204" pitchFamily="50" charset="-128"/>
                <a:ea typeface="Meiryo UI" panose="020B0604030504040204" pitchFamily="50" charset="-128"/>
              </a:rPr>
              <a:t>有給休暇を取得した対象労働者に支払った賃金</a:t>
            </a:r>
            <a:r>
              <a:rPr lang="ja-JP" altLang="en-US" sz="1400" b="1" dirty="0" smtClean="0">
                <a:latin typeface="Meiryo UI" panose="020B0604030504040204" pitchFamily="50" charset="-128"/>
                <a:ea typeface="Meiryo UI" panose="020B0604030504040204" pitchFamily="50" charset="-128"/>
              </a:rPr>
              <a:t>相当</a:t>
            </a:r>
            <a:r>
              <a:rPr lang="ja-JP" altLang="ja-JP" sz="1400" b="1" dirty="0" smtClean="0">
                <a:latin typeface="Meiryo UI" panose="020B0604030504040204" pitchFamily="50" charset="-128"/>
                <a:ea typeface="Meiryo UI" panose="020B0604030504040204" pitchFamily="50" charset="-128"/>
              </a:rPr>
              <a:t>額</a:t>
            </a:r>
            <a:r>
              <a:rPr lang="en-US" altLang="ja-JP" sz="1400" b="1" dirty="0" smtClean="0">
                <a:latin typeface="Meiryo UI" panose="020B0604030504040204" pitchFamily="50" charset="-128"/>
                <a:ea typeface="Meiryo UI" panose="020B0604030504040204" pitchFamily="50" charset="-128"/>
              </a:rPr>
              <a:t>×10</a:t>
            </a:r>
            <a:r>
              <a:rPr lang="ja-JP" altLang="en-US" sz="1400" b="1" dirty="0" smtClean="0">
                <a:latin typeface="Meiryo UI" panose="020B0604030504040204" pitchFamily="50" charset="-128"/>
                <a:ea typeface="Meiryo UI" panose="020B0604030504040204" pitchFamily="50" charset="-128"/>
              </a:rPr>
              <a:t>／</a:t>
            </a:r>
            <a:r>
              <a:rPr lang="en-US" altLang="ja-JP" sz="1400" b="1" dirty="0" smtClean="0">
                <a:latin typeface="Meiryo UI" panose="020B0604030504040204" pitchFamily="50" charset="-128"/>
                <a:ea typeface="Meiryo UI" panose="020B0604030504040204" pitchFamily="50" charset="-128"/>
              </a:rPr>
              <a:t>10</a:t>
            </a:r>
          </a:p>
          <a:p>
            <a:pPr marL="88900" indent="-88900">
              <a:lnSpc>
                <a:spcPts val="1200"/>
              </a:lnSpc>
              <a:defRPr/>
            </a:pPr>
            <a:r>
              <a:rPr lang="ja-JP" altLang="en-US" sz="1050" kern="1000" dirty="0" smtClean="0">
                <a:solidFill>
                  <a:prstClr val="black"/>
                </a:solidFill>
                <a:latin typeface="Meiryo UI" panose="020B0604030504040204" pitchFamily="50" charset="-128"/>
                <a:ea typeface="Meiryo UI" panose="020B0604030504040204" pitchFamily="50" charset="-128"/>
              </a:rPr>
              <a:t>　　　　</a:t>
            </a:r>
            <a:r>
              <a:rPr lang="ja-JP" altLang="en-US" sz="900" kern="1000" dirty="0" smtClean="0">
                <a:latin typeface="Meiryo UI" panose="020B0604030504040204" pitchFamily="50" charset="-128"/>
                <a:ea typeface="Meiryo UI" panose="020B0604030504040204" pitchFamily="50" charset="-128"/>
              </a:rPr>
              <a:t>具体的には、対象労働者１人につき、</a:t>
            </a:r>
            <a:r>
              <a:rPr kumimoji="1" lang="ja-JP" altLang="en-US"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対象労働者の日額換算賃金額</a:t>
            </a:r>
            <a:r>
              <a:rPr kumimoji="1" lang="en-US" altLang="ja-JP" sz="900" b="1" i="0" strike="noStrike" kern="1000" cap="none" spc="0" normalizeH="0" baseline="30000" noProof="0" dirty="0" smtClean="0">
                <a:ln>
                  <a:noFill/>
                </a:ln>
                <a:effectLst/>
                <a:uLnTx/>
                <a:uFillTx/>
                <a:latin typeface="Meiryo UI" panose="020B0604030504040204" pitchFamily="50" charset="-128"/>
                <a:ea typeface="Meiryo UI" panose="020B0604030504040204" pitchFamily="50" charset="-128"/>
              </a:rPr>
              <a:t>※</a:t>
            </a:r>
            <a:r>
              <a:rPr kumimoji="1" lang="en-US" altLang="ja-JP"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r>
              <a:rPr kumimoji="1" lang="ja-JP" altLang="en-US"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有給休暇の日数</a:t>
            </a:r>
            <a:r>
              <a:rPr kumimoji="1" lang="ja-JP" altLang="en-US"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で算出した合計額を支給します。</a:t>
            </a:r>
            <a:endParaRPr kumimoji="1" lang="en-US" altLang="ja-JP"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endParaRPr>
          </a:p>
          <a:p>
            <a:pPr marL="88900" indent="-88900">
              <a:lnSpc>
                <a:spcPts val="1200"/>
              </a:lnSpc>
              <a:defRPr/>
            </a:pPr>
            <a:r>
              <a:rPr kumimoji="1" lang="ja-JP" altLang="en-US"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　　　　　</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r>
              <a:rPr kumimoji="1" lang="ja-JP" altLang="en-US"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各対象労働者の通常の賃金を日額換算したもの</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r>
              <a:rPr lang="ja-JP" altLang="en-US" sz="850" dirty="0" smtClean="0">
                <a:latin typeface="Meiryo UI" panose="020B0604030504040204" pitchFamily="50" charset="-128"/>
                <a:ea typeface="Meiryo UI" panose="020B0604030504040204" pitchFamily="50" charset="-128"/>
              </a:rPr>
              <a:t>日額</a:t>
            </a:r>
            <a:r>
              <a:rPr lang="ja-JP" altLang="en-US" sz="850" dirty="0">
                <a:latin typeface="Meiryo UI" panose="020B0604030504040204" pitchFamily="50" charset="-128"/>
                <a:ea typeface="Meiryo UI" panose="020B0604030504040204" pitchFamily="50" charset="-128"/>
              </a:rPr>
              <a:t>上限：</a:t>
            </a:r>
            <a:r>
              <a:rPr lang="en-US" altLang="ja-JP" sz="850" dirty="0">
                <a:latin typeface="Meiryo UI" panose="020B0604030504040204" pitchFamily="50" charset="-128"/>
                <a:ea typeface="Meiryo UI" panose="020B0604030504040204" pitchFamily="50" charset="-128"/>
              </a:rPr>
              <a:t>15,000</a:t>
            </a:r>
            <a:r>
              <a:rPr lang="ja-JP" altLang="en-US" sz="850" dirty="0" smtClean="0">
                <a:latin typeface="Meiryo UI" panose="020B0604030504040204" pitchFamily="50" charset="-128"/>
                <a:ea typeface="Meiryo UI" panose="020B0604030504040204" pitchFamily="50" charset="-128"/>
              </a:rPr>
              <a:t>円</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p>
          <a:p>
            <a:pPr marL="88900" indent="-88900">
              <a:lnSpc>
                <a:spcPts val="400"/>
              </a:lnSpc>
              <a:defRPr/>
            </a:pPr>
            <a:endParaRPr lang="en-US" altLang="ja-JP" sz="1500" b="1" dirty="0" smtClean="0">
              <a:latin typeface="Meiryo UI" panose="020B0604030504040204" pitchFamily="50" charset="-128"/>
              <a:ea typeface="Meiryo UI" panose="020B0604030504040204" pitchFamily="50" charset="-128"/>
            </a:endParaRPr>
          </a:p>
          <a:p>
            <a:pPr lvl="0" defTabSz="910552">
              <a:defRPr/>
            </a:pPr>
            <a:r>
              <a:rPr lang="ja-JP" altLang="en-US" sz="1400" b="1" dirty="0" smtClean="0">
                <a:solidFill>
                  <a:prstClr val="black"/>
                </a:solidFill>
                <a:latin typeface="Meiryo UI" panose="020B0604030504040204" pitchFamily="50" charset="-128"/>
                <a:ea typeface="Meiryo UI" panose="020B0604030504040204" pitchFamily="50" charset="-128"/>
              </a:rPr>
              <a:t>申請期限：</a:t>
            </a:r>
            <a:endParaRPr lang="en-US" altLang="ja-JP" sz="1400" b="1" dirty="0" smtClean="0">
              <a:solidFill>
                <a:prstClr val="black"/>
              </a:solidFill>
              <a:latin typeface="Meiryo UI" panose="020B0604030504040204" pitchFamily="50" charset="-128"/>
              <a:ea typeface="Meiryo UI" panose="020B0604030504040204" pitchFamily="50" charset="-128"/>
            </a:endParaRPr>
          </a:p>
          <a:p>
            <a:pPr marL="288000" lvl="0" defTabSz="910552">
              <a:defRPr/>
            </a:pPr>
            <a:endParaRPr lang="ja-JP" altLang="en-US" sz="1400" b="1" dirty="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1300" b="1" dirty="0" smtClean="0">
                <a:latin typeface="Meiryo UI" panose="020B0604030504040204" pitchFamily="50" charset="-128"/>
                <a:ea typeface="Meiryo UI" panose="020B0604030504040204" pitchFamily="50" charset="-128"/>
              </a:rPr>
              <a:t>● 令和</a:t>
            </a:r>
            <a:r>
              <a:rPr lang="ja-JP" altLang="en-US" sz="1300" b="1" dirty="0">
                <a:latin typeface="Meiryo UI" panose="020B0604030504040204" pitchFamily="50" charset="-128"/>
                <a:ea typeface="Meiryo UI" panose="020B0604030504040204" pitchFamily="50" charset="-128"/>
              </a:rPr>
              <a:t>２年</a:t>
            </a:r>
            <a:r>
              <a:rPr lang="en-US" altLang="ja-JP" sz="1300" b="1" dirty="0">
                <a:latin typeface="Meiryo UI" panose="020B0604030504040204" pitchFamily="50" charset="-128"/>
                <a:ea typeface="Meiryo UI" panose="020B0604030504040204" pitchFamily="50" charset="-128"/>
              </a:rPr>
              <a:t>10</a:t>
            </a:r>
            <a:r>
              <a:rPr lang="ja-JP" altLang="en-US" sz="1300" b="1" dirty="0">
                <a:latin typeface="Meiryo UI" panose="020B0604030504040204" pitchFamily="50" charset="-128"/>
                <a:ea typeface="Meiryo UI" panose="020B0604030504040204" pitchFamily="50" charset="-128"/>
              </a:rPr>
              <a:t>月</a:t>
            </a:r>
            <a:r>
              <a:rPr lang="ja-JP" altLang="en-US" sz="1300" b="1" dirty="0" smtClean="0">
                <a:latin typeface="Meiryo UI" panose="020B0604030504040204" pitchFamily="50" charset="-128"/>
                <a:ea typeface="Meiryo UI" panose="020B0604030504040204" pitchFamily="50" charset="-128"/>
              </a:rPr>
              <a:t>１日から</a:t>
            </a:r>
            <a:r>
              <a:rPr lang="en-US" altLang="ja-JP" sz="1300" b="1" dirty="0" smtClean="0">
                <a:latin typeface="Meiryo UI" panose="020B0604030504040204" pitchFamily="50" charset="-128"/>
                <a:ea typeface="Meiryo UI" panose="020B0604030504040204" pitchFamily="50" charset="-128"/>
              </a:rPr>
              <a:t>12</a:t>
            </a:r>
            <a:r>
              <a:rPr lang="ja-JP" altLang="en-US" sz="1300" b="1" dirty="0">
                <a:latin typeface="Meiryo UI" panose="020B0604030504040204" pitchFamily="50" charset="-128"/>
                <a:ea typeface="Meiryo UI" panose="020B0604030504040204" pitchFamily="50" charset="-128"/>
              </a:rPr>
              <a:t>月</a:t>
            </a:r>
            <a:r>
              <a:rPr lang="en-US" altLang="ja-JP" sz="1300" b="1" dirty="0">
                <a:latin typeface="Meiryo UI" panose="020B0604030504040204" pitchFamily="50" charset="-128"/>
                <a:ea typeface="Meiryo UI" panose="020B0604030504040204" pitchFamily="50" charset="-128"/>
              </a:rPr>
              <a:t>31</a:t>
            </a:r>
            <a:r>
              <a:rPr lang="ja-JP" altLang="en-US" sz="1300" b="1" dirty="0">
                <a:latin typeface="Meiryo UI" panose="020B0604030504040204" pitchFamily="50" charset="-128"/>
                <a:ea typeface="Meiryo UI" panose="020B0604030504040204" pitchFamily="50" charset="-128"/>
              </a:rPr>
              <a:t>日</a:t>
            </a:r>
            <a:r>
              <a:rPr lang="ja-JP" altLang="en-US" sz="1300" dirty="0">
                <a:latin typeface="Meiryo UI" panose="020B0604030504040204" pitchFamily="50" charset="-128"/>
                <a:ea typeface="Meiryo UI" panose="020B0604030504040204" pitchFamily="50" charset="-128"/>
              </a:rPr>
              <a:t>までの休暇</a:t>
            </a:r>
            <a:r>
              <a:rPr lang="ja-JP" altLang="en-US" sz="1300" dirty="0">
                <a:latin typeface="Meiryo UI" panose="020B0604030504040204" pitchFamily="50" charset="-128"/>
                <a:ea typeface="Meiryo UI" panose="020B0604030504040204" pitchFamily="50" charset="-128"/>
                <a:cs typeface="メイリオ" pitchFamily="50" charset="-128"/>
              </a:rPr>
              <a:t>に関する</a:t>
            </a:r>
            <a:r>
              <a:rPr lang="ja-JP" altLang="en-US" sz="1300" b="1" dirty="0">
                <a:latin typeface="Meiryo UI" panose="020B0604030504040204" pitchFamily="50" charset="-128"/>
                <a:ea typeface="Meiryo UI" panose="020B0604030504040204" pitchFamily="50" charset="-128"/>
                <a:cs typeface="メイリオ" pitchFamily="50" charset="-128"/>
              </a:rPr>
              <a:t>申請期限は</a:t>
            </a:r>
            <a:r>
              <a:rPr lang="ja-JP" altLang="en-US" sz="1300" b="1" dirty="0">
                <a:latin typeface="Meiryo UI" panose="020B0604030504040204" pitchFamily="50" charset="-128"/>
                <a:ea typeface="Meiryo UI" panose="020B0604030504040204" pitchFamily="50" charset="-128"/>
              </a:rPr>
              <a:t>令和３年３月</a:t>
            </a:r>
            <a:r>
              <a:rPr lang="en-US" altLang="ja-JP" sz="1300" b="1" dirty="0">
                <a:latin typeface="Meiryo UI" panose="020B0604030504040204" pitchFamily="50" charset="-128"/>
                <a:ea typeface="Meiryo UI" panose="020B0604030504040204" pitchFamily="50" charset="-128"/>
              </a:rPr>
              <a:t>31</a:t>
            </a:r>
            <a:r>
              <a:rPr lang="ja-JP" altLang="en-US" sz="1300" b="1" dirty="0">
                <a:latin typeface="Meiryo UI" panose="020B0604030504040204" pitchFamily="50" charset="-128"/>
                <a:ea typeface="Meiryo UI" panose="020B0604030504040204" pitchFamily="50" charset="-128"/>
              </a:rPr>
              <a:t>日</a:t>
            </a:r>
            <a:r>
              <a:rPr lang="ja-JP" altLang="en-US" sz="1300" dirty="0">
                <a:latin typeface="Meiryo UI" panose="020B0604030504040204" pitchFamily="50" charset="-128"/>
                <a:ea typeface="Meiryo UI" panose="020B0604030504040204" pitchFamily="50" charset="-128"/>
              </a:rPr>
              <a:t>です。</a:t>
            </a:r>
            <a:endParaRPr lang="en-US" altLang="ja-JP" sz="1300" dirty="0">
              <a:latin typeface="Meiryo UI" panose="020B0604030504040204" pitchFamily="50" charset="-128"/>
              <a:ea typeface="Meiryo UI" panose="020B0604030504040204" pitchFamily="50" charset="-128"/>
            </a:endParaRPr>
          </a:p>
          <a:p>
            <a:pPr marL="288000" lvl="0" defTabSz="910552">
              <a:lnSpc>
                <a:spcPts val="900"/>
              </a:lnSpc>
              <a:defRPr/>
            </a:pPr>
            <a:endParaRPr lang="ja-JP" altLang="en-US" sz="1300" dirty="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1300" b="1" dirty="0" smtClean="0">
                <a:latin typeface="Meiryo UI" panose="020B0604030504040204" pitchFamily="50" charset="-128"/>
                <a:ea typeface="Meiryo UI" panose="020B0604030504040204" pitchFamily="50" charset="-128"/>
              </a:rPr>
              <a:t>● 令和３年１月１日から３月</a:t>
            </a:r>
            <a:r>
              <a:rPr lang="en-US" altLang="ja-JP" sz="1300" b="1" dirty="0" smtClean="0">
                <a:latin typeface="Meiryo UI" panose="020B0604030504040204" pitchFamily="50" charset="-128"/>
                <a:ea typeface="Meiryo UI" panose="020B0604030504040204" pitchFamily="50" charset="-128"/>
              </a:rPr>
              <a:t>31</a:t>
            </a:r>
            <a:r>
              <a:rPr lang="ja-JP" altLang="en-US" sz="1300" b="1" dirty="0" smtClean="0">
                <a:latin typeface="Meiryo UI" panose="020B0604030504040204" pitchFamily="50" charset="-128"/>
                <a:ea typeface="Meiryo UI" panose="020B0604030504040204" pitchFamily="50" charset="-128"/>
              </a:rPr>
              <a:t>日</a:t>
            </a:r>
            <a:r>
              <a:rPr lang="ja-JP" altLang="en-US" sz="1300" dirty="0" smtClean="0">
                <a:latin typeface="Meiryo UI" panose="020B0604030504040204" pitchFamily="50" charset="-128"/>
                <a:ea typeface="Meiryo UI" panose="020B0604030504040204" pitchFamily="50" charset="-128"/>
              </a:rPr>
              <a:t>までの休暇</a:t>
            </a:r>
            <a:r>
              <a:rPr lang="ja-JP" altLang="en-US" sz="1300" dirty="0" smtClean="0">
                <a:latin typeface="Meiryo UI" panose="020B0604030504040204" pitchFamily="50" charset="-128"/>
                <a:ea typeface="Meiryo UI" panose="020B0604030504040204" pitchFamily="50" charset="-128"/>
                <a:cs typeface="メイリオ" pitchFamily="50" charset="-128"/>
              </a:rPr>
              <a:t>に関する</a:t>
            </a:r>
            <a:r>
              <a:rPr lang="ja-JP" altLang="en-US" sz="1300" b="1" dirty="0" smtClean="0">
                <a:latin typeface="Meiryo UI" panose="020B0604030504040204" pitchFamily="50" charset="-128"/>
                <a:ea typeface="Meiryo UI" panose="020B0604030504040204" pitchFamily="50" charset="-128"/>
                <a:cs typeface="メイリオ" pitchFamily="50" charset="-128"/>
              </a:rPr>
              <a:t>申請期限は</a:t>
            </a:r>
            <a:r>
              <a:rPr lang="ja-JP" altLang="en-US" sz="1300" b="1" dirty="0" smtClean="0">
                <a:latin typeface="Meiryo UI" panose="020B0604030504040204" pitchFamily="50" charset="-128"/>
                <a:ea typeface="Meiryo UI" panose="020B0604030504040204" pitchFamily="50" charset="-128"/>
              </a:rPr>
              <a:t>令和３年６月</a:t>
            </a:r>
            <a:r>
              <a:rPr lang="en-US" altLang="ja-JP" sz="1300" b="1" dirty="0" smtClean="0">
                <a:latin typeface="Meiryo UI" panose="020B0604030504040204" pitchFamily="50" charset="-128"/>
                <a:ea typeface="Meiryo UI" panose="020B0604030504040204" pitchFamily="50" charset="-128"/>
              </a:rPr>
              <a:t>30</a:t>
            </a:r>
            <a:r>
              <a:rPr lang="ja-JP" altLang="en-US" sz="1300" b="1" dirty="0" smtClean="0">
                <a:latin typeface="Meiryo UI" panose="020B0604030504040204" pitchFamily="50" charset="-128"/>
                <a:ea typeface="Meiryo UI" panose="020B0604030504040204" pitchFamily="50" charset="-128"/>
              </a:rPr>
              <a:t>日</a:t>
            </a:r>
            <a:r>
              <a:rPr lang="ja-JP" altLang="en-US" sz="1300" dirty="0" smtClean="0">
                <a:latin typeface="Meiryo UI" panose="020B0604030504040204" pitchFamily="50" charset="-128"/>
                <a:ea typeface="Meiryo UI" panose="020B0604030504040204" pitchFamily="50" charset="-128"/>
              </a:rPr>
              <a:t>です。</a:t>
            </a:r>
            <a:endParaRPr lang="en-US" altLang="ja-JP" sz="1300" dirty="0" smtClean="0">
              <a:latin typeface="Meiryo UI" panose="020B0604030504040204" pitchFamily="50" charset="-128"/>
              <a:ea typeface="Meiryo UI" panose="020B0604030504040204" pitchFamily="50" charset="-128"/>
            </a:endParaRPr>
          </a:p>
          <a:p>
            <a:pPr marL="288000" lvl="0" defTabSz="910552">
              <a:lnSpc>
                <a:spcPts val="900"/>
              </a:lnSpc>
              <a:defRPr/>
            </a:pPr>
            <a:endParaRPr lang="en-US" altLang="ja-JP" sz="1300" dirty="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850" dirty="0" smtClean="0">
                <a:latin typeface="Meiryo UI" panose="020B0604030504040204" pitchFamily="50" charset="-128"/>
                <a:ea typeface="Meiryo UI" panose="020B0604030504040204" pitchFamily="50" charset="-128"/>
              </a:rPr>
              <a:t>令和２年２月</a:t>
            </a:r>
            <a:r>
              <a:rPr lang="en-US" altLang="ja-JP" sz="850" dirty="0" smtClean="0">
                <a:latin typeface="Meiryo UI" panose="020B0604030504040204" pitchFamily="50" charset="-128"/>
                <a:ea typeface="Meiryo UI" panose="020B0604030504040204" pitchFamily="50" charset="-128"/>
              </a:rPr>
              <a:t>27</a:t>
            </a:r>
            <a:r>
              <a:rPr lang="ja-JP" altLang="en-US" sz="850" dirty="0" smtClean="0">
                <a:latin typeface="Meiryo UI" panose="020B0604030504040204" pitchFamily="50" charset="-128"/>
                <a:ea typeface="Meiryo UI" panose="020B0604030504040204" pitchFamily="50" charset="-128"/>
              </a:rPr>
              <a:t>日から９月</a:t>
            </a:r>
            <a:r>
              <a:rPr lang="en-US" altLang="ja-JP" sz="850" dirty="0" smtClean="0">
                <a:latin typeface="Meiryo UI" panose="020B0604030504040204" pitchFamily="50" charset="-128"/>
                <a:ea typeface="Meiryo UI" panose="020B0604030504040204" pitchFamily="50" charset="-128"/>
              </a:rPr>
              <a:t>30</a:t>
            </a:r>
            <a:r>
              <a:rPr lang="ja-JP" altLang="en-US" sz="850" dirty="0" smtClean="0">
                <a:latin typeface="Meiryo UI" panose="020B0604030504040204" pitchFamily="50" charset="-128"/>
                <a:ea typeface="Meiryo UI" panose="020B0604030504040204" pitchFamily="50" charset="-128"/>
              </a:rPr>
              <a:t>日までの休暇に関する申請受付は原則として令和２年</a:t>
            </a:r>
            <a:r>
              <a:rPr lang="en-US" altLang="ja-JP" sz="850" dirty="0" smtClean="0">
                <a:latin typeface="Meiryo UI" panose="020B0604030504040204" pitchFamily="50" charset="-128"/>
                <a:ea typeface="Meiryo UI" panose="020B0604030504040204" pitchFamily="50" charset="-128"/>
              </a:rPr>
              <a:t>12</a:t>
            </a:r>
            <a:r>
              <a:rPr lang="ja-JP" altLang="en-US" sz="850" dirty="0" smtClean="0">
                <a:latin typeface="Meiryo UI" panose="020B0604030504040204" pitchFamily="50" charset="-128"/>
                <a:ea typeface="Meiryo UI" panose="020B0604030504040204" pitchFamily="50" charset="-128"/>
              </a:rPr>
              <a:t>月</a:t>
            </a:r>
            <a:r>
              <a:rPr lang="en-US" altLang="ja-JP" sz="850" dirty="0" smtClean="0">
                <a:latin typeface="Meiryo UI" panose="020B0604030504040204" pitchFamily="50" charset="-128"/>
                <a:ea typeface="Meiryo UI" panose="020B0604030504040204" pitchFamily="50" charset="-128"/>
              </a:rPr>
              <a:t>28</a:t>
            </a:r>
            <a:r>
              <a:rPr lang="ja-JP" altLang="en-US" sz="850" dirty="0" smtClean="0">
                <a:latin typeface="Meiryo UI" panose="020B0604030504040204" pitchFamily="50" charset="-128"/>
                <a:ea typeface="Meiryo UI" panose="020B0604030504040204" pitchFamily="50" charset="-128"/>
              </a:rPr>
              <a:t>日で終了しています。ただし、次の</a:t>
            </a:r>
            <a:r>
              <a:rPr lang="en-US" altLang="ja-JP" sz="850" dirty="0" smtClean="0">
                <a:latin typeface="Meiryo UI" panose="020B0604030504040204" pitchFamily="50" charset="-128"/>
                <a:ea typeface="Meiryo UI" panose="020B0604030504040204" pitchFamily="50" charset="-128"/>
              </a:rPr>
              <a:t>Ⅰ</a:t>
            </a:r>
            <a:r>
              <a:rPr lang="ja-JP" altLang="en-US" sz="850" dirty="0" err="1" smtClean="0">
                <a:latin typeface="Meiryo UI" panose="020B0604030504040204" pitchFamily="50" charset="-128"/>
                <a:ea typeface="Meiryo UI" panose="020B0604030504040204" pitchFamily="50" charset="-128"/>
              </a:rPr>
              <a:t>、</a:t>
            </a:r>
            <a:r>
              <a:rPr lang="en-US" altLang="ja-JP" sz="850" dirty="0" smtClean="0">
                <a:latin typeface="Meiryo UI" panose="020B0604030504040204" pitchFamily="50" charset="-128"/>
                <a:ea typeface="Meiryo UI" panose="020B0604030504040204" pitchFamily="50" charset="-128"/>
              </a:rPr>
              <a:t>Ⅱ</a:t>
            </a:r>
            <a:r>
              <a:rPr lang="ja-JP" altLang="en-US" sz="850" dirty="0" smtClean="0">
                <a:latin typeface="Meiryo UI" panose="020B0604030504040204" pitchFamily="50" charset="-128"/>
                <a:ea typeface="Meiryo UI" panose="020B0604030504040204" pitchFamily="50" charset="-128"/>
              </a:rPr>
              <a:t>や天災等の</a:t>
            </a:r>
            <a:endParaRPr lang="en-US" altLang="ja-JP" sz="85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850" dirty="0" smtClean="0">
                <a:latin typeface="Meiryo UI" panose="020B0604030504040204" pitchFamily="50" charset="-128"/>
                <a:ea typeface="Meiryo UI" panose="020B0604030504040204" pitchFamily="50" charset="-128"/>
              </a:rPr>
              <a:t>やむを得ない理由があると認められる場合は申請期限を超過して申請することが可能です。</a:t>
            </a:r>
            <a:endParaRPr lang="en-US" altLang="ja-JP" sz="85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850" dirty="0">
                <a:latin typeface="Meiryo UI" panose="020B0604030504040204" pitchFamily="50" charset="-128"/>
                <a:ea typeface="Meiryo UI" panose="020B0604030504040204" pitchFamily="50" charset="-128"/>
              </a:rPr>
              <a:t> </a:t>
            </a:r>
            <a:r>
              <a:rPr lang="ja-JP" altLang="en-US" sz="850" dirty="0" smtClean="0">
                <a:latin typeface="Meiryo UI" panose="020B0604030504040204" pitchFamily="50" charset="-128"/>
                <a:ea typeface="Meiryo UI" panose="020B0604030504040204" pitchFamily="50" charset="-128"/>
              </a:rPr>
              <a:t>  </a:t>
            </a:r>
            <a:r>
              <a:rPr lang="en-US" altLang="ja-JP" sz="850" dirty="0" smtClean="0">
                <a:latin typeface="Meiryo UI" panose="020B0604030504040204" pitchFamily="50" charset="-128"/>
                <a:ea typeface="Meiryo UI" panose="020B0604030504040204" pitchFamily="50" charset="-128"/>
              </a:rPr>
              <a:t>Ⅰ.</a:t>
            </a:r>
            <a:r>
              <a:rPr lang="ja-JP" altLang="en-US" sz="850" dirty="0" smtClean="0">
                <a:latin typeface="Meiryo UI" panose="020B0604030504040204" pitchFamily="50" charset="-128"/>
                <a:ea typeface="Meiryo UI" panose="020B0604030504040204" pitchFamily="50" charset="-128"/>
              </a:rPr>
              <a:t>労働者からの労働局の特別相談窓口への「（企業に）この助成金を利用してもらいたい」等のご相談に基づき、労働局が事業主への助成金活　　　　　　　　　　　　　　　　　　　　　　　　　　       </a:t>
            </a:r>
            <a:endParaRPr lang="en-US" altLang="ja-JP" sz="85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850" dirty="0" smtClean="0">
                <a:latin typeface="Meiryo UI" panose="020B0604030504040204" pitchFamily="50" charset="-128"/>
                <a:ea typeface="Meiryo UI" panose="020B0604030504040204" pitchFamily="50" charset="-128"/>
              </a:rPr>
              <a:t>　　　 用の働きかけを行い、これを受けて事業主が申請を行う場合</a:t>
            </a:r>
            <a:endParaRPr lang="en-US" altLang="ja-JP" sz="85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850" dirty="0" smtClean="0">
                <a:latin typeface="Meiryo UI" panose="020B0604030504040204" pitchFamily="50" charset="-128"/>
                <a:ea typeface="Meiryo UI" panose="020B0604030504040204" pitchFamily="50" charset="-128"/>
              </a:rPr>
              <a:t>　 </a:t>
            </a:r>
            <a:r>
              <a:rPr lang="en-US" altLang="ja-JP" sz="850" dirty="0" smtClean="0">
                <a:latin typeface="Meiryo UI" panose="020B0604030504040204" pitchFamily="50" charset="-128"/>
                <a:ea typeface="Meiryo UI" panose="020B0604030504040204" pitchFamily="50" charset="-128"/>
              </a:rPr>
              <a:t>Ⅱ.</a:t>
            </a:r>
            <a:r>
              <a:rPr lang="ja-JP" altLang="en-US" sz="850" dirty="0" smtClean="0">
                <a:latin typeface="Meiryo UI" panose="020B0604030504040204" pitchFamily="50" charset="-128"/>
                <a:ea typeface="Meiryo UI" panose="020B0604030504040204" pitchFamily="50" charset="-128"/>
              </a:rPr>
              <a:t>労働者が労働局の特別相談窓口へ相談し、労働局から助言等を受けて、労働者自らが事業主に働きかけ、事業主が申請を行う場合</a:t>
            </a:r>
            <a:endParaRPr lang="en-US" altLang="ja-JP" sz="85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1400" dirty="0" smtClean="0">
                <a:latin typeface="Meiryo UI" panose="020B0604030504040204" pitchFamily="50" charset="-128"/>
                <a:ea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endParaRPr>
          </a:p>
        </p:txBody>
      </p:sp>
      <p:sp>
        <p:nvSpPr>
          <p:cNvPr id="24" name="Rectangle 7">
            <a:extLst>
              <a:ext uri="{FF2B5EF4-FFF2-40B4-BE49-F238E27FC236}">
                <a16:creationId xmlns:a16="http://schemas.microsoft.com/office/drawing/2014/main" id="{5A756B15-B321-4A40-8F9D-0F3E8FB44C20}"/>
              </a:ext>
            </a:extLst>
          </p:cNvPr>
          <p:cNvSpPr>
            <a:spLocks noChangeArrowheads="1"/>
          </p:cNvSpPr>
          <p:nvPr/>
        </p:nvSpPr>
        <p:spPr bwMode="auto">
          <a:xfrm>
            <a:off x="4451145" y="91700"/>
            <a:ext cx="260456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Times New Roman" pitchFamily="18" charset="0"/>
              </a:rPr>
              <a:t>厚生労働省・都道府県労働局</a:t>
            </a:r>
            <a:endParaRPr kumimoji="1" lang="en-US" altLang="ja-JP" sz="1400" b="0" i="0" u="none" strike="noStrike" kern="1200" cap="none" spc="-298" normalizeH="0" baseline="0" noProof="0" dirty="0">
              <a:ln>
                <a:noFill/>
              </a:ln>
              <a:solidFill>
                <a:prstClr val="black"/>
              </a:solidFill>
              <a:effectLst/>
              <a:uLnTx/>
              <a:uFillTx/>
              <a:latin typeface="メイリオ" pitchFamily="50" charset="-128"/>
              <a:ea typeface="メイリオ" pitchFamily="50" charset="-128"/>
              <a:cs typeface="ＭＳ Ｐゴシック" pitchFamily="50" charset="-128"/>
            </a:endParaRPr>
          </a:p>
        </p:txBody>
      </p:sp>
      <p:pic>
        <p:nvPicPr>
          <p:cNvPr id="25" name="図 24">
            <a:extLst>
              <a:ext uri="{FF2B5EF4-FFF2-40B4-BE49-F238E27FC236}">
                <a16:creationId xmlns:a16="http://schemas.microsoft.com/office/drawing/2014/main" id="{7D9A947C-E28D-46D3-86B7-1E9C0B6B7C4B}"/>
              </a:ext>
            </a:extLst>
          </p:cNvPr>
          <p:cNvPicPr>
            <a:picLocks noChangeAspect="1" noChangeArrowheads="1"/>
          </p:cNvPicPr>
          <p:nvPr/>
        </p:nvPicPr>
        <p:blipFill>
          <a:blip r:embed="rId2" cstate="print"/>
          <a:srcRect/>
          <a:stretch>
            <a:fillRect/>
          </a:stretch>
        </p:blipFill>
        <p:spPr bwMode="auto">
          <a:xfrm>
            <a:off x="4182540" y="20164"/>
            <a:ext cx="292007" cy="328508"/>
          </a:xfrm>
          <a:prstGeom prst="rect">
            <a:avLst/>
          </a:prstGeom>
          <a:noFill/>
          <a:ln w="9525">
            <a:noFill/>
            <a:miter lim="800000"/>
            <a:headEnd/>
            <a:tailEnd/>
          </a:ln>
        </p:spPr>
      </p:pic>
      <p:sp>
        <p:nvSpPr>
          <p:cNvPr id="4" name="正方形/長方形 3"/>
          <p:cNvSpPr/>
          <p:nvPr/>
        </p:nvSpPr>
        <p:spPr>
          <a:xfrm>
            <a:off x="37990" y="5075860"/>
            <a:ext cx="6639348" cy="646331"/>
          </a:xfrm>
          <a:prstGeom prst="rect">
            <a:avLst/>
          </a:prstGeom>
        </p:spPr>
        <p:txBody>
          <a:bodyPr wrap="square">
            <a:spAutoFit/>
          </a:bodyPr>
          <a:lstStyle/>
          <a:p>
            <a:pPr marL="85725" lvl="0" indent="-85725"/>
            <a:r>
              <a:rPr lang="ja-JP" altLang="en-US" sz="1200" dirty="0" smtClean="0">
                <a:latin typeface="メイリオ" panose="020B0604030504040204" pitchFamily="50" charset="-128"/>
                <a:ea typeface="メイリオ" panose="020B0604030504040204" pitchFamily="50" charset="-128"/>
              </a:rPr>
              <a:t>＊①雇用保険被保険者の方用と、②雇用保険被</a:t>
            </a:r>
            <a:r>
              <a:rPr lang="ja-JP" altLang="en-US" sz="1200" dirty="0">
                <a:latin typeface="メイリオ" panose="020B0604030504040204" pitchFamily="50" charset="-128"/>
                <a:ea typeface="メイリオ" panose="020B0604030504040204" pitchFamily="50" charset="-128"/>
              </a:rPr>
              <a:t>保険者</a:t>
            </a:r>
            <a:r>
              <a:rPr lang="ja-JP" altLang="en-US" sz="1200" dirty="0" smtClean="0">
                <a:latin typeface="メイリオ" panose="020B0604030504040204" pitchFamily="50" charset="-128"/>
                <a:ea typeface="メイリオ" panose="020B0604030504040204" pitchFamily="50" charset="-128"/>
              </a:rPr>
              <a:t>以外の方用の</a:t>
            </a:r>
            <a:r>
              <a:rPr lang="ja-JP" altLang="en-US" sz="1200" b="1" dirty="0" smtClean="0">
                <a:latin typeface="メイリオ" panose="020B0604030504040204" pitchFamily="50" charset="-128"/>
                <a:ea typeface="メイリオ" panose="020B0604030504040204" pitchFamily="50" charset="-128"/>
              </a:rPr>
              <a:t>２</a:t>
            </a:r>
            <a:r>
              <a:rPr lang="ja-JP" altLang="en-US" sz="1200" b="1" dirty="0">
                <a:latin typeface="メイリオ" panose="020B0604030504040204" pitchFamily="50" charset="-128"/>
                <a:ea typeface="メイリオ" panose="020B0604030504040204" pitchFamily="50" charset="-128"/>
              </a:rPr>
              <a:t>種類</a:t>
            </a:r>
            <a:r>
              <a:rPr lang="ja-JP" altLang="en-US" sz="1200" b="1" dirty="0" smtClean="0">
                <a:latin typeface="メイリオ" panose="020B0604030504040204" pitchFamily="50" charset="-128"/>
                <a:ea typeface="メイリオ" panose="020B0604030504040204" pitchFamily="50" charset="-128"/>
              </a:rPr>
              <a:t>の様式</a:t>
            </a:r>
            <a:r>
              <a:rPr lang="ja-JP" altLang="en-US" sz="1200" dirty="0" smtClean="0">
                <a:latin typeface="メイリオ" panose="020B0604030504040204" pitchFamily="50" charset="-128"/>
                <a:ea typeface="メイリオ" panose="020B0604030504040204" pitchFamily="50" charset="-128"/>
              </a:rPr>
              <a:t>があります。</a:t>
            </a:r>
            <a:endParaRPr lang="en-US" altLang="ja-JP" sz="1200" dirty="0">
              <a:latin typeface="メイリオ" panose="020B0604030504040204" pitchFamily="50" charset="-128"/>
              <a:ea typeface="メイリオ" panose="020B0604030504040204" pitchFamily="50" charset="-128"/>
            </a:endParaRPr>
          </a:p>
          <a:p>
            <a:pPr marL="185738" lvl="0" indent="-185738"/>
            <a:r>
              <a:rPr lang="ja-JP" altLang="en-US" sz="1200" dirty="0" smtClean="0">
                <a:latin typeface="メイリオ" panose="020B0604030504040204" pitchFamily="50" charset="-128"/>
                <a:ea typeface="メイリオ" panose="020B0604030504040204" pitchFamily="50" charset="-128"/>
              </a:rPr>
              <a:t>＊事業所</a:t>
            </a:r>
            <a:r>
              <a:rPr lang="ja-JP" altLang="en-US" sz="1200" dirty="0">
                <a:latin typeface="メイリオ" panose="020B0604030504040204" pitchFamily="50" charset="-128"/>
                <a:ea typeface="メイリオ" panose="020B0604030504040204" pitchFamily="50" charset="-128"/>
              </a:rPr>
              <a:t>単位ではなく</a:t>
            </a:r>
            <a:r>
              <a:rPr lang="ja-JP" altLang="en-US" sz="1200" b="1" dirty="0">
                <a:latin typeface="メイリオ" panose="020B0604030504040204" pitchFamily="50" charset="-128"/>
                <a:ea typeface="メイリオ" panose="020B0604030504040204" pitchFamily="50" charset="-128"/>
              </a:rPr>
              <a:t>法人ごとの申請</a:t>
            </a:r>
            <a:r>
              <a:rPr lang="ja-JP" altLang="en-US" sz="1200" dirty="0">
                <a:latin typeface="メイリオ" panose="020B0604030504040204" pitchFamily="50" charset="-128"/>
                <a:ea typeface="メイリオ" panose="020B0604030504040204" pitchFamily="50" charset="-128"/>
              </a:rPr>
              <a:t>となります。また、法人内の対象労働者に</a:t>
            </a:r>
            <a:r>
              <a:rPr lang="ja-JP" altLang="en-US" sz="1200" dirty="0" smtClean="0">
                <a:latin typeface="メイリオ" panose="020B0604030504040204" pitchFamily="50" charset="-128"/>
                <a:ea typeface="メイリオ" panose="020B0604030504040204" pitchFamily="50" charset="-128"/>
              </a:rPr>
              <a:t>ついて可能な限りまとめて申請をお願いします。</a:t>
            </a:r>
            <a:endParaRPr lang="en-US" altLang="ja-JP" sz="12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7990" y="66770"/>
            <a:ext cx="2762360" cy="276999"/>
          </a:xfrm>
          <a:prstGeom prst="rect">
            <a:avLst/>
          </a:prstGeom>
          <a:noFill/>
          <a:ln>
            <a:noFill/>
          </a:ln>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労働者を雇用す</a:t>
            </a:r>
            <a:r>
              <a:rPr lang="ja-JP" altLang="en-US" sz="1200" dirty="0">
                <a:latin typeface="メイリオ" panose="020B0604030504040204" pitchFamily="50" charset="-128"/>
                <a:ea typeface="メイリオ" panose="020B0604030504040204" pitchFamily="50" charset="-128"/>
              </a:rPr>
              <a:t>る</a:t>
            </a:r>
            <a:r>
              <a:rPr kumimoji="1" lang="ja-JP" altLang="en-US" sz="1200" dirty="0" smtClean="0">
                <a:latin typeface="メイリオ" panose="020B0604030504040204" pitchFamily="50" charset="-128"/>
                <a:ea typeface="メイリオ" panose="020B0604030504040204" pitchFamily="50" charset="-128"/>
              </a:rPr>
              <a:t>事業主の皆さまへ</a:t>
            </a:r>
            <a:endParaRPr kumimoji="1" lang="ja-JP" altLang="en-US" sz="12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0" y="369501"/>
            <a:ext cx="6858000" cy="792000"/>
          </a:xfrm>
          <a:prstGeom prst="rect">
            <a:avLst/>
          </a:prstGeom>
          <a:solidFill>
            <a:srgbClr val="00B050"/>
          </a:solidFill>
        </p:spPr>
        <p:txBody>
          <a:bodyPr wrap="square">
            <a:spAutoFit/>
          </a:bodyPr>
          <a:lstStyle/>
          <a:p>
            <a:pPr lvl="0" algn="ctr" defTabSz="910552">
              <a:defRPr/>
            </a:pPr>
            <a:r>
              <a:rPr lang="ja-JP" altLang="en-US"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新型コロナウイルス感染症</a:t>
            </a: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lnSpc>
                <a:spcPts val="600"/>
              </a:lnSpc>
              <a:defRPr/>
            </a:pP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小学校</a:t>
            </a:r>
            <a:r>
              <a:rPr lang="ja-JP" altLang="en-US" sz="2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休業</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等対応助成金</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ご活用</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ください</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10690" y="1213174"/>
            <a:ext cx="6871268" cy="1002839"/>
            <a:chOff x="10690" y="1217251"/>
            <a:chExt cx="6871268" cy="1093736"/>
          </a:xfrm>
        </p:grpSpPr>
        <p:sp>
          <p:nvSpPr>
            <p:cNvPr id="23" name="テキスト ボックス 22">
              <a:extLst>
                <a:ext uri="{FF2B5EF4-FFF2-40B4-BE49-F238E27FC236}">
                  <a16:creationId xmlns:a16="http://schemas.microsoft.com/office/drawing/2014/main" id="{15F59869-09B0-44D1-AEA1-9401990D6A11}"/>
                </a:ext>
              </a:extLst>
            </p:cNvPr>
            <p:cNvSpPr txBox="1"/>
            <p:nvPr/>
          </p:nvSpPr>
          <p:spPr>
            <a:xfrm>
              <a:off x="10690" y="1217251"/>
              <a:ext cx="6871268" cy="1093736"/>
            </a:xfrm>
            <a:prstGeom prst="rect">
              <a:avLst/>
            </a:prstGeom>
            <a:noFill/>
          </p:spPr>
          <p:txBody>
            <a:bodyPr wrap="square" rtlCol="0">
              <a:spAutoFit/>
            </a:bodyPr>
            <a:lstStyle/>
            <a:p>
              <a:pPr lvl="0" algn="just" defTabSz="910552">
                <a:lnSpc>
                  <a:spcPct val="125000"/>
                </a:lnSpc>
                <a:defRPr/>
              </a:pPr>
              <a:r>
                <a:rPr lang="ja-JP" altLang="ja-JP" sz="1400" b="1" dirty="0" smtClean="0">
                  <a:latin typeface="Meiryo UI" panose="020B0604030504040204" pitchFamily="50" charset="-128"/>
                  <a:ea typeface="Meiryo UI" panose="020B0604030504040204" pitchFamily="50" charset="-128"/>
                </a:rPr>
                <a:t>令和２年</a:t>
              </a:r>
              <a:r>
                <a:rPr lang="en-US" altLang="ja-JP" sz="1400" b="1" dirty="0" smtClean="0">
                  <a:latin typeface="Meiryo UI" panose="020B0604030504040204" pitchFamily="50" charset="-128"/>
                  <a:ea typeface="Meiryo UI" panose="020B0604030504040204" pitchFamily="50" charset="-128"/>
                </a:rPr>
                <a:t>10</a:t>
              </a:r>
              <a:r>
                <a:rPr lang="ja-JP" altLang="ja-JP" sz="1400" b="1" dirty="0" smtClean="0">
                  <a:latin typeface="Meiryo UI" panose="020B0604030504040204" pitchFamily="50" charset="-128"/>
                  <a:ea typeface="Meiryo UI" panose="020B0604030504040204" pitchFamily="50" charset="-128"/>
                </a:rPr>
                <a:t>月</a:t>
              </a:r>
              <a:r>
                <a:rPr lang="ja-JP" altLang="en-US" sz="1400" b="1" dirty="0" smtClean="0">
                  <a:latin typeface="Meiryo UI" panose="020B0604030504040204" pitchFamily="50" charset="-128"/>
                  <a:ea typeface="Meiryo UI" panose="020B0604030504040204" pitchFamily="50" charset="-128"/>
                </a:rPr>
                <a:t>１</a:t>
              </a:r>
              <a:r>
                <a:rPr lang="ja-JP" altLang="ja-JP" sz="1400" b="1" dirty="0" smtClean="0">
                  <a:latin typeface="Meiryo UI" panose="020B0604030504040204" pitchFamily="50" charset="-128"/>
                  <a:ea typeface="Meiryo UI" panose="020B0604030504040204" pitchFamily="50" charset="-128"/>
                </a:rPr>
                <a:t>日から</a:t>
              </a:r>
              <a:r>
                <a:rPr lang="ja-JP" altLang="en-US" sz="1400" b="1" dirty="0" smtClean="0">
                  <a:latin typeface="Meiryo UI" panose="020B0604030504040204" pitchFamily="50" charset="-128"/>
                  <a:ea typeface="Meiryo UI" panose="020B0604030504040204" pitchFamily="50" charset="-128"/>
                </a:rPr>
                <a:t>令和３年３月</a:t>
              </a:r>
              <a:r>
                <a:rPr lang="en-US" altLang="ja-JP" sz="1400" b="1" dirty="0" smtClean="0">
                  <a:latin typeface="Meiryo UI" panose="020B0604030504040204" pitchFamily="50" charset="-128"/>
                  <a:ea typeface="Meiryo UI" panose="020B0604030504040204" pitchFamily="50" charset="-128"/>
                </a:rPr>
                <a:t>31</a:t>
              </a:r>
              <a:r>
                <a:rPr lang="ja-JP" altLang="en-US" sz="1400" b="1" dirty="0" smtClean="0">
                  <a:latin typeface="Meiryo UI" panose="020B0604030504040204" pitchFamily="50" charset="-128"/>
                  <a:ea typeface="Meiryo UI" panose="020B0604030504040204" pitchFamily="50" charset="-128"/>
                </a:rPr>
                <a:t>日</a:t>
              </a:r>
              <a:r>
                <a:rPr lang="ja-JP" altLang="en-US" sz="1400" dirty="0" smtClean="0">
                  <a:latin typeface="Meiryo UI" panose="020B0604030504040204" pitchFamily="50" charset="-128"/>
                  <a:ea typeface="Meiryo UI" panose="020B0604030504040204" pitchFamily="50" charset="-128"/>
                </a:rPr>
                <a:t>までの間に、以下の子どもの世話を保護者として行うことが必要となった労働者に対し、</a:t>
              </a:r>
              <a:r>
                <a:rPr lang="ja-JP" altLang="en-US" sz="1400" dirty="0">
                  <a:latin typeface="Meiryo UI" panose="020B0604030504040204" pitchFamily="50" charset="-128"/>
                  <a:ea typeface="Meiryo UI" panose="020B0604030504040204" pitchFamily="50" charset="-128"/>
                  <a:cs typeface="メイリオ" pitchFamily="50" charset="-128"/>
                </a:rPr>
                <a:t>有給（賃金全額支給）の休暇（労働基準法上の年次有給休暇を除く）を取得させた事業</a:t>
              </a:r>
              <a:r>
                <a:rPr lang="ja-JP" altLang="en-US" sz="1400" dirty="0" smtClean="0">
                  <a:latin typeface="Meiryo UI" panose="020B0604030504040204" pitchFamily="50" charset="-128"/>
                  <a:ea typeface="Meiryo UI" panose="020B0604030504040204" pitchFamily="50" charset="-128"/>
                  <a:cs typeface="メイリオ" pitchFamily="50" charset="-128"/>
                </a:rPr>
                <a:t>主は助成金の対象となります！</a:t>
              </a:r>
              <a:endParaRPr lang="en-US" altLang="ja-JP" sz="1400" dirty="0">
                <a:latin typeface="Meiryo UI" panose="020B0604030504040204" pitchFamily="50" charset="-128"/>
                <a:ea typeface="Meiryo UI" panose="020B0604030504040204" pitchFamily="50" charset="-128"/>
                <a:cs typeface="メイリオ" pitchFamily="50" charset="-128"/>
              </a:endParaRPr>
            </a:p>
            <a:p>
              <a:pPr algn="just" defTabSz="910552">
                <a:lnSpc>
                  <a:spcPts val="800"/>
                </a:lnSpc>
                <a:defRPr/>
              </a:pPr>
              <a:endParaRPr lang="en-US" altLang="ja-JP" sz="800" dirty="0">
                <a:latin typeface="Meiryo UI" panose="020B0604030504040204" pitchFamily="50" charset="-128"/>
                <a:ea typeface="Meiryo UI" panose="020B0604030504040204" pitchFamily="50" charset="-128"/>
                <a:cs typeface="メイリオ" pitchFamily="50" charset="-128"/>
              </a:endParaRPr>
            </a:p>
          </p:txBody>
        </p:sp>
        <p:sp>
          <p:nvSpPr>
            <p:cNvPr id="26" name="テキスト ボックス 25"/>
            <p:cNvSpPr txBox="1"/>
            <p:nvPr/>
          </p:nvSpPr>
          <p:spPr>
            <a:xfrm>
              <a:off x="4844930" y="1822096"/>
              <a:ext cx="1816994" cy="230832"/>
            </a:xfrm>
            <a:prstGeom prst="rect">
              <a:avLst/>
            </a:prstGeom>
            <a:noFill/>
          </p:spPr>
          <p:txBody>
            <a:bodyPr wrap="square" rtlCol="0">
              <a:spAutoFit/>
            </a:bodyPr>
            <a:lstStyle/>
            <a:p>
              <a:r>
                <a:rPr kumimoji="1" lang="ja-JP" altLang="en-US" sz="900" dirty="0" smtClean="0">
                  <a:latin typeface="メイリオ" panose="020B0604030504040204" pitchFamily="50" charset="-128"/>
                  <a:ea typeface="メイリオ" panose="020B0604030504040204" pitchFamily="50" charset="-128"/>
                </a:rPr>
                <a:t>＊詳細は裏面をご参照ください</a:t>
              </a:r>
              <a:endParaRPr kumimoji="1" lang="ja-JP" altLang="en-US" sz="900" dirty="0">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78690" y="2197227"/>
            <a:ext cx="6642831" cy="707886"/>
            <a:chOff x="215169" y="2786610"/>
            <a:chExt cx="6642831" cy="707886"/>
          </a:xfrm>
        </p:grpSpPr>
        <p:sp>
          <p:nvSpPr>
            <p:cNvPr id="7" name="右矢印 6"/>
            <p:cNvSpPr/>
            <p:nvPr/>
          </p:nvSpPr>
          <p:spPr>
            <a:xfrm>
              <a:off x="215169" y="2958708"/>
              <a:ext cx="234778" cy="184697"/>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rgbClr val="00B050"/>
                </a:solidFill>
              </a:endParaRPr>
            </a:p>
          </p:txBody>
        </p:sp>
        <p:sp>
          <p:nvSpPr>
            <p:cNvPr id="27" name="テキスト ボックス 26"/>
            <p:cNvSpPr txBox="1"/>
            <p:nvPr/>
          </p:nvSpPr>
          <p:spPr>
            <a:xfrm>
              <a:off x="526467" y="2786610"/>
              <a:ext cx="6331533" cy="707886"/>
            </a:xfrm>
            <a:prstGeom prst="rect">
              <a:avLst/>
            </a:prstGeom>
            <a:noFill/>
          </p:spPr>
          <p:txBody>
            <a:bodyPr wrap="square" rtlCol="0">
              <a:spAutoFit/>
            </a:bodyPr>
            <a:lstStyle/>
            <a:p>
              <a:pPr algn="just">
                <a:lnSpc>
                  <a:spcPts val="1600"/>
                </a:lnSpc>
              </a:pPr>
              <a:r>
                <a:rPr lang="ja-JP" altLang="en-US" sz="1400" dirty="0" smtClean="0">
                  <a:latin typeface="Meiryo UI" panose="020B0604030504040204" pitchFamily="50" charset="-128"/>
                  <a:ea typeface="Meiryo UI" panose="020B0604030504040204" pitchFamily="50" charset="-128"/>
                  <a:cs typeface="メイリオ" pitchFamily="50" charset="-128"/>
                </a:rPr>
                <a:t>事業</a:t>
              </a:r>
              <a:r>
                <a:rPr lang="ja-JP" altLang="en-US" sz="1400" dirty="0">
                  <a:latin typeface="Meiryo UI" panose="020B0604030504040204" pitchFamily="50" charset="-128"/>
                  <a:ea typeface="Meiryo UI" panose="020B0604030504040204" pitchFamily="50" charset="-128"/>
                  <a:cs typeface="メイリオ" pitchFamily="50" charset="-128"/>
                </a:rPr>
                <a:t>主の</a:t>
              </a:r>
              <a:r>
                <a:rPr lang="ja-JP" altLang="en-US" sz="1400" dirty="0" smtClean="0">
                  <a:latin typeface="Meiryo UI" panose="020B0604030504040204" pitchFamily="50" charset="-128"/>
                  <a:ea typeface="Meiryo UI" panose="020B0604030504040204" pitchFamily="50" charset="-128"/>
                  <a:cs typeface="メイリオ" pitchFamily="50" charset="-128"/>
                </a:rPr>
                <a:t>皆さまには、</a:t>
              </a:r>
              <a:r>
                <a:rPr lang="ja-JP" altLang="en-US" sz="1400" b="1" dirty="0" smtClean="0">
                  <a:latin typeface="Meiryo UI" panose="020B0604030504040204" pitchFamily="50" charset="-128"/>
                  <a:ea typeface="Meiryo UI" panose="020B0604030504040204" pitchFamily="50" charset="-128"/>
                  <a:cs typeface="メイリオ" pitchFamily="50" charset="-128"/>
                </a:rPr>
                <a:t>こ</a:t>
              </a:r>
              <a:r>
                <a:rPr lang="ja-JP" altLang="en-US" sz="1400" b="1" dirty="0">
                  <a:latin typeface="Meiryo UI" panose="020B0604030504040204" pitchFamily="50" charset="-128"/>
                  <a:ea typeface="Meiryo UI" panose="020B0604030504040204" pitchFamily="50" charset="-128"/>
                  <a:cs typeface="メイリオ" pitchFamily="50" charset="-128"/>
                </a:rPr>
                <a:t>の</a:t>
              </a:r>
              <a:r>
                <a:rPr lang="ja-JP" altLang="en-US" sz="1400" b="1" dirty="0" smtClean="0">
                  <a:latin typeface="Meiryo UI" panose="020B0604030504040204" pitchFamily="50" charset="-128"/>
                  <a:ea typeface="Meiryo UI" panose="020B0604030504040204" pitchFamily="50" charset="-128"/>
                  <a:cs typeface="メイリオ" pitchFamily="50" charset="-128"/>
                </a:rPr>
                <a:t>助成金</a:t>
              </a:r>
              <a:r>
                <a:rPr lang="ja-JP" altLang="en-US" sz="1400" b="1" dirty="0">
                  <a:latin typeface="Meiryo UI" panose="020B0604030504040204" pitchFamily="50" charset="-128"/>
                  <a:ea typeface="Meiryo UI" panose="020B0604030504040204" pitchFamily="50" charset="-128"/>
                  <a:cs typeface="メイリオ" pitchFamily="50" charset="-128"/>
                </a:rPr>
                <a:t>を活用して</a:t>
              </a:r>
              <a:r>
                <a:rPr lang="ja-JP" altLang="en-US" sz="1400" b="1" dirty="0">
                  <a:latin typeface="Meiryo UI" panose="020B0604030504040204" pitchFamily="50" charset="-128"/>
                  <a:ea typeface="Meiryo UI" panose="020B0604030504040204" pitchFamily="50" charset="-128"/>
                </a:rPr>
                <a:t>有給の休暇制度を設けていただき、年休の有無にかかわらず利用できるようにする</a:t>
              </a:r>
              <a:r>
                <a:rPr lang="ja-JP" altLang="en-US" sz="1400" dirty="0">
                  <a:latin typeface="Meiryo UI" panose="020B0604030504040204" pitchFamily="50" charset="-128"/>
                  <a:ea typeface="Meiryo UI" panose="020B0604030504040204" pitchFamily="50" charset="-128"/>
                </a:rPr>
                <a:t>ことで、</a:t>
              </a:r>
              <a:r>
                <a:rPr lang="ja-JP" altLang="en-US" sz="1400" b="1" dirty="0">
                  <a:latin typeface="Meiryo UI" panose="020B0604030504040204" pitchFamily="50" charset="-128"/>
                  <a:ea typeface="Meiryo UI" panose="020B0604030504040204" pitchFamily="50" charset="-128"/>
                </a:rPr>
                <a:t>保護者が希望に応じて休暇を取得できる環境</a:t>
              </a:r>
              <a:r>
                <a:rPr lang="ja-JP" altLang="en-US" sz="1400" dirty="0">
                  <a:latin typeface="Meiryo UI" panose="020B0604030504040204" pitchFamily="50" charset="-128"/>
                  <a:ea typeface="Meiryo UI" panose="020B0604030504040204" pitchFamily="50" charset="-128"/>
                </a:rPr>
                <a:t>を整えていただけるようお願いします</a:t>
              </a:r>
              <a:r>
                <a:rPr lang="ja-JP" altLang="en-US" sz="1400" dirty="0" smtClean="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grpSp>
      <p:sp>
        <p:nvSpPr>
          <p:cNvPr id="33" name="正方形/長方形 32"/>
          <p:cNvSpPr/>
          <p:nvPr/>
        </p:nvSpPr>
        <p:spPr>
          <a:xfrm>
            <a:off x="29065" y="5692140"/>
            <a:ext cx="6799869" cy="4141504"/>
          </a:xfrm>
          <a:prstGeom prst="rect">
            <a:avLst/>
          </a:prstGeom>
          <a:pattFill prst="pct50">
            <a:fgClr>
              <a:srgbClr val="FFFF00"/>
            </a:fgClr>
            <a:bgClr>
              <a:schemeClr val="bg1"/>
            </a:bgClr>
          </a:pattFill>
          <a:ln w="34925" cmpd="thickThin">
            <a:solidFill>
              <a:srgbClr val="C0000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lgn="just" defTabSz="910552">
              <a:spcBef>
                <a:spcPts val="600"/>
              </a:spcBef>
              <a:defRPr/>
            </a:pPr>
            <a:endParaRPr lang="ja-JP" altLang="ja-JP" sz="1200" dirty="0"/>
          </a:p>
          <a:p>
            <a:pPr marL="177800" marR="0" lvl="0" indent="-177800" algn="just" defTabSz="910552" rtl="0" eaLnBrk="1" fontAlgn="auto" latinLnBrk="0" hangingPunct="1">
              <a:lnSpc>
                <a:spcPct val="100000"/>
              </a:lnSpc>
              <a:spcBef>
                <a:spcPts val="600"/>
              </a:spcBef>
              <a:spcAft>
                <a:spcPts val="0"/>
              </a:spcAft>
              <a:buClrTx/>
              <a:buSzTx/>
              <a:buFontTx/>
              <a:buNone/>
              <a:tabLst/>
              <a:defRPr/>
            </a:pPr>
            <a:endParaRPr lang="en-US" altLang="ja-JP" sz="1200" dirty="0" smtClean="0">
              <a:solidFill>
                <a:srgbClr val="FF0066"/>
              </a:solidFill>
              <a:latin typeface="メイリオ" panose="020B0604030504040204" pitchFamily="50" charset="-128"/>
              <a:ea typeface="メイリオ" panose="020B0604030504040204" pitchFamily="50" charset="-128"/>
            </a:endParaRPr>
          </a:p>
          <a:p>
            <a:pPr marL="177800" marR="0" lvl="0" indent="-177800" algn="just" defTabSz="910552" rtl="0" eaLnBrk="1" fontAlgn="auto" latinLnBrk="0" hangingPunct="1">
              <a:lnSpc>
                <a:spcPct val="100000"/>
              </a:lnSpc>
              <a:spcBef>
                <a:spcPts val="600"/>
              </a:spcBef>
              <a:spcAft>
                <a:spcPts val="0"/>
              </a:spcAft>
              <a:buClrTx/>
              <a:buSzTx/>
              <a:buFontTx/>
              <a:buNone/>
              <a:tabLst/>
              <a:defRPr/>
            </a:pPr>
            <a:endParaRPr lang="en-US" altLang="ja-JP" sz="1200" dirty="0" smtClean="0">
              <a:solidFill>
                <a:srgbClr val="FF0066"/>
              </a:solidFill>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4328543" y="7824141"/>
            <a:ext cx="2282531" cy="574375"/>
            <a:chOff x="1354513" y="8071624"/>
            <a:chExt cx="2282531" cy="574375"/>
          </a:xfrm>
        </p:grpSpPr>
        <p:sp>
          <p:nvSpPr>
            <p:cNvPr id="32" name="正方形/長方形 31"/>
            <p:cNvSpPr/>
            <p:nvPr/>
          </p:nvSpPr>
          <p:spPr>
            <a:xfrm>
              <a:off x="1354513" y="8314758"/>
              <a:ext cx="1104645" cy="193289"/>
            </a:xfrm>
            <a:prstGeom prst="rect">
              <a:avLst/>
            </a:prstGeom>
            <a:ln w="12700">
              <a:solidFill>
                <a:schemeClr val="accent1"/>
              </a:solidFill>
            </a:ln>
          </p:spPr>
          <p:style>
            <a:lnRef idx="2">
              <a:schemeClr val="accent6"/>
            </a:lnRef>
            <a:fillRef idx="1">
              <a:schemeClr val="lt1"/>
            </a:fillRef>
            <a:effectRef idx="0">
              <a:schemeClr val="accent6"/>
            </a:effectRef>
            <a:fontRef idx="minor">
              <a:schemeClr val="dk1"/>
            </a:fontRef>
          </p:style>
          <p:txBody>
            <a:bodyPr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新型コロナ</a:t>
              </a: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休暇支援</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角丸四角形 33"/>
            <p:cNvSpPr/>
            <p:nvPr/>
          </p:nvSpPr>
          <p:spPr>
            <a:xfrm>
              <a:off x="2449726" y="8315647"/>
              <a:ext cx="443973" cy="192400"/>
            </a:xfrm>
            <a:prstGeom prst="roundRect">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検 索</a:t>
              </a:r>
            </a:p>
          </p:txBody>
        </p:sp>
        <p:pic>
          <p:nvPicPr>
            <p:cNvPr id="12" name="図 11"/>
            <p:cNvPicPr>
              <a:picLocks noChangeAspect="1"/>
            </p:cNvPicPr>
            <p:nvPr/>
          </p:nvPicPr>
          <p:blipFill>
            <a:blip r:embed="rId3"/>
            <a:stretch>
              <a:fillRect/>
            </a:stretch>
          </p:blipFill>
          <p:spPr>
            <a:xfrm>
              <a:off x="3040548" y="8071624"/>
              <a:ext cx="596496" cy="574375"/>
            </a:xfrm>
            <a:prstGeom prst="rect">
              <a:avLst/>
            </a:prstGeom>
          </p:spPr>
        </p:pic>
      </p:grpSp>
      <p:sp>
        <p:nvSpPr>
          <p:cNvPr id="5" name="正方形/長方形 4"/>
          <p:cNvSpPr/>
          <p:nvPr/>
        </p:nvSpPr>
        <p:spPr>
          <a:xfrm>
            <a:off x="24777" y="8916025"/>
            <a:ext cx="6764746" cy="400110"/>
          </a:xfrm>
          <a:prstGeom prst="rect">
            <a:avLst/>
          </a:prstGeom>
        </p:spPr>
        <p:txBody>
          <a:bodyPr wrap="square">
            <a:spAutoFit/>
          </a:bodyPr>
          <a:lstStyle/>
          <a:p>
            <a:pPr marL="177800" lvl="0" indent="-177800" algn="just" defTabSz="910552">
              <a:defRPr/>
            </a:pP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詐欺</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にご注意ください。国や委託事業者から、助成金の相談について</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電話</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など</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勧誘することはありません</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77800" lvl="0" indent="-177800" algn="just" defTabSz="910552">
              <a:defRPr/>
            </a:pPr>
            <a:r>
              <a:rPr lang="en-US" altLang="ja-JP" sz="1000" dirty="0">
                <a:solidFill>
                  <a:schemeClr val="accent1">
                    <a:lumMod val="50000"/>
                  </a:schemeClr>
                </a:solidFill>
                <a:latin typeface="メイリオ" panose="020B0604030504040204" pitchFamily="50" charset="-128"/>
                <a:ea typeface="メイリオ" panose="020B0604030504040204" pitchFamily="50" charset="-128"/>
              </a:rPr>
              <a:t> </a:t>
            </a: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rPr>
              <a:t>  </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また</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、振込先、口座番号やその他の</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個人情報を個人の方に</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電話などで</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問い合わせることはありません。</a:t>
            </a:r>
            <a:endPar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42421" y="9405070"/>
            <a:ext cx="6747102" cy="400110"/>
          </a:xfrm>
          <a:prstGeom prst="rect">
            <a:avLst/>
          </a:prstGeom>
        </p:spPr>
        <p:txBody>
          <a:bodyPr wrap="square">
            <a:spAutoFit/>
          </a:bodyPr>
          <a:lstStyle/>
          <a:p>
            <a:pPr lvl="0" algn="just" defTabSz="910552">
              <a:defRPr/>
            </a:pP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rPr>
              <a:t>※</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雇用</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調整助成金も申請される方は、最寄りの都道府県</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労働局などでも</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受け付けますのでご相談ください</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endParaRPr>
          </a:p>
          <a:p>
            <a:pPr lvl="0" algn="just" defTabSz="910552">
              <a:defRPr/>
            </a:pPr>
            <a:r>
              <a:rPr lang="ja-JP" altLang="en-US" sz="1000" b="1" dirty="0" smtClean="0">
                <a:solidFill>
                  <a:srgbClr val="FF0066"/>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00" b="1" dirty="0">
              <a:solidFill>
                <a:srgbClr val="FF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26555" y="5850564"/>
            <a:ext cx="6747102" cy="3041858"/>
          </a:xfrm>
          <a:prstGeom prst="rect">
            <a:avLst/>
          </a:prstGeom>
        </p:spPr>
        <p:txBody>
          <a:bodyPr wrap="square">
            <a:spAutoFit/>
          </a:bodyPr>
          <a:lstStyle/>
          <a:p>
            <a:pPr marL="180000" indent="-180000" algn="just" defTabSz="910552">
              <a:lnSpc>
                <a:spcPts val="1500"/>
              </a:lnSpc>
              <a:defRPr/>
            </a:pP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①支給要件の詳細や具体的な手続きは厚生労働省ホームページにて確認ください</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indent="-180000" algn="just" defTabSz="910552">
              <a:lnSpc>
                <a:spcPts val="1500"/>
              </a:lnSpc>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申請書は、厚生労働省</a:t>
            </a:r>
            <a:r>
              <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HP</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から印刷してください。</a:t>
            </a:r>
            <a:r>
              <a:rPr lang="ja-JP" altLang="en-US" sz="8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（印刷できない場合はコールセンターに御連絡下さい）</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indent="-180000" algn="just" defTabSz="910552">
              <a:lnSpc>
                <a:spcPts val="600"/>
              </a:lnSpc>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500"/>
              </a:lnSpc>
              <a:spcBef>
                <a:spcPts val="600"/>
              </a:spcBef>
              <a:defRPr/>
            </a:pP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200"/>
              </a:lnSpc>
              <a:spcBef>
                <a:spcPts val="600"/>
              </a:spcBef>
              <a:defRPr/>
            </a:pP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2300"/>
              </a:lnSpc>
              <a:spcBef>
                <a:spcPts val="600"/>
              </a:spcBef>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お問い合わせについては</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、下記のフリーダイヤル（コールセンター）まで</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2300"/>
              </a:lnSpc>
              <a:defRPr/>
            </a:pPr>
            <a:r>
              <a:rPr lang="ja-JP" altLang="en-US" sz="105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（フリーダイヤル）</a:t>
            </a:r>
            <a:r>
              <a:rPr lang="en-US" altLang="ja-JP"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0120-60-3999</a:t>
            </a:r>
            <a:r>
              <a:rPr lang="ja-JP" altLang="en-US" sz="1400" b="1"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受付</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時間：９：</a:t>
            </a:r>
            <a:r>
              <a:rPr lang="en-US" altLang="ja-JP"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 </a:t>
            </a:r>
            <a:r>
              <a:rPr lang="ja-JP" altLang="en-US" sz="11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土日</a:t>
            </a:r>
            <a:r>
              <a:rPr lang="ja-JP" altLang="en-US" sz="11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・祝日</a:t>
            </a:r>
            <a:r>
              <a:rPr lang="ja-JP" altLang="en-US" sz="11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含む</a:t>
            </a:r>
            <a:endParaRPr lang="en-US" altLang="ja-JP" sz="5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2300"/>
              </a:lnSpc>
              <a:defRPr/>
            </a:pPr>
            <a:r>
              <a:rPr lang="ja-JP" altLang="en-US"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申請書の</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提出先</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200"/>
              </a:lnSpc>
              <a:defRPr/>
            </a:pPr>
            <a:endParaRPr lang="en-US" altLang="ja-JP" sz="10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4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〒１３７－８６９１　新東京郵便局　私書箱１３２号</a:t>
            </a:r>
          </a:p>
          <a:p>
            <a:pPr lvl="0" algn="just" defTabSz="910552">
              <a:lnSpc>
                <a:spcPts val="1500"/>
              </a:lnSpc>
              <a:defRPr/>
            </a:pP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学校</a:t>
            </a: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等休業助成金・支援金受付</a:t>
            </a:r>
            <a:r>
              <a:rPr lang="ja-JP" altLang="en-US" sz="14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センター</a:t>
            </a:r>
            <a:endPar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100"/>
              </a:lnSpc>
              <a:spcBef>
                <a:spcPts val="1200"/>
              </a:spcBef>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郵送先は厚生</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労働省では</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ありません。</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必ず配達</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記録が</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残る郵便（</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特定記録郵便やレターパックなど）で配送してください。</a:t>
            </a:r>
          </a:p>
          <a:p>
            <a:pPr lvl="0" algn="just" defTabSz="910552">
              <a:lnSpc>
                <a:spcPts val="1500"/>
              </a:lnSpc>
              <a:defRPr/>
            </a:pPr>
            <a:r>
              <a:rPr lang="ja-JP" altLang="en-US" sz="900"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（宅配便などは受付不可）</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313468" y="6477573"/>
            <a:ext cx="6840540" cy="246221"/>
          </a:xfrm>
          <a:prstGeom prst="rect">
            <a:avLst/>
          </a:prstGeom>
        </p:spPr>
        <p:txBody>
          <a:bodyPr wrap="square">
            <a:spAutoFit/>
          </a:bodyPr>
          <a:lstStyle/>
          <a:p>
            <a:pPr marL="177800" indent="-177800" defTabSz="910552">
              <a:spcBef>
                <a:spcPts val="600"/>
              </a:spcBef>
              <a:defRPr/>
            </a:pPr>
            <a:r>
              <a:rPr lang="en-US" altLang="ja-JP" sz="1000" dirty="0" smtClean="0">
                <a:solidFill>
                  <a:srgbClr val="002060"/>
                </a:solidFill>
                <a:latin typeface="メイリオ" panose="020B0604030504040204" pitchFamily="50" charset="-128"/>
                <a:ea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rPr>
              <a:t>　 </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https</a:t>
            </a:r>
            <a:r>
              <a:rPr lang="en-US" altLang="ja-JP" sz="850" dirty="0">
                <a:solidFill>
                  <a:schemeClr val="accent1">
                    <a:lumMod val="50000"/>
                  </a:schemeClr>
                </a:solidFill>
                <a:latin typeface="メイリオ" panose="020B0604030504040204" pitchFamily="50" charset="-128"/>
                <a:ea typeface="メイリオ" panose="020B0604030504040204" pitchFamily="50" charset="-128"/>
              </a:rPr>
              <a:t>://</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www.mhlw.go.jp/stf/seisakunitsuite/bunya/koyou_roudou/koyou/kyufukin/pageL07_00002.html</a:t>
            </a:r>
            <a:endParaRPr lang="ja-JP" altLang="ja-JP" sz="850" u="sng" dirty="0">
              <a:solidFill>
                <a:schemeClr val="accent1">
                  <a:lumMod val="50000"/>
                </a:schemeClr>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6128952" y="324229"/>
            <a:ext cx="721989" cy="307777"/>
          </a:xfrm>
          <a:prstGeom prst="rect">
            <a:avLst/>
          </a:prstGeom>
          <a:solidFill>
            <a:schemeClr val="bg1"/>
          </a:solidFill>
          <a:ln>
            <a:solidFill>
              <a:schemeClr val="tx1"/>
            </a:solidFill>
          </a:ln>
        </p:spPr>
        <p:txBody>
          <a:bodyPr wrap="square" rtlCol="0">
            <a:spAutoFit/>
          </a:bodyPr>
          <a:lstStyle/>
          <a:p>
            <a:pPr algn="ctr"/>
            <a:r>
              <a:rPr kumimoji="1" lang="ja-JP" altLang="en-US" sz="1400" smtClean="0">
                <a:latin typeface="+mn-ea"/>
              </a:rPr>
              <a:t>別添８</a:t>
            </a:r>
            <a:endParaRPr kumimoji="1" lang="ja-JP" altLang="en-US" sz="1600" dirty="0">
              <a:latin typeface="+mn-ea"/>
            </a:endParaRPr>
          </a:p>
        </p:txBody>
      </p:sp>
    </p:spTree>
    <p:extLst>
      <p:ext uri="{BB962C8B-B14F-4D97-AF65-F5344CB8AC3E}">
        <p14:creationId xmlns:p14="http://schemas.microsoft.com/office/powerpoint/2010/main" val="1649956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0" y="5425743"/>
            <a:ext cx="6857999" cy="306000"/>
          </a:xfrm>
          <a:prstGeom prst="roundRect">
            <a:avLst>
              <a:gd name="adj" fmla="val 5959"/>
            </a:avLst>
          </a:prstGeom>
          <a:solidFill>
            <a:schemeClr val="accent4">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7" name="角丸四角形 66"/>
          <p:cNvSpPr/>
          <p:nvPr/>
        </p:nvSpPr>
        <p:spPr>
          <a:xfrm>
            <a:off x="0" y="2868441"/>
            <a:ext cx="6858000" cy="306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3" name="角丸四角形 62"/>
          <p:cNvSpPr/>
          <p:nvPr/>
        </p:nvSpPr>
        <p:spPr>
          <a:xfrm>
            <a:off x="0" y="2203"/>
            <a:ext cx="6867221" cy="306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5" name="角丸四角形 14"/>
          <p:cNvSpPr/>
          <p:nvPr/>
        </p:nvSpPr>
        <p:spPr>
          <a:xfrm>
            <a:off x="0" y="4251396"/>
            <a:ext cx="6857999" cy="306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15F59869-09B0-44D1-AEA1-9401990D6A11}"/>
              </a:ext>
            </a:extLst>
          </p:cNvPr>
          <p:cNvSpPr txBox="1"/>
          <p:nvPr/>
        </p:nvSpPr>
        <p:spPr>
          <a:xfrm>
            <a:off x="-7838" y="5384332"/>
            <a:ext cx="5116747"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④対象となる有給の休暇の範囲</a:t>
            </a:r>
            <a:endParaRPr lang="en-US" altLang="ja-JP" sz="1400" b="1" dirty="0">
              <a:solidFill>
                <a:srgbClr val="002060"/>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15F59869-09B0-44D1-AEA1-9401990D6A11}"/>
              </a:ext>
            </a:extLst>
          </p:cNvPr>
          <p:cNvSpPr txBox="1"/>
          <p:nvPr/>
        </p:nvSpPr>
        <p:spPr>
          <a:xfrm>
            <a:off x="-7838" y="5701559"/>
            <a:ext cx="6938487" cy="3939540"/>
          </a:xfrm>
          <a:prstGeom prst="rect">
            <a:avLst/>
          </a:prstGeom>
          <a:noFill/>
        </p:spPr>
        <p:txBody>
          <a:bodyPr wrap="square" lIns="0" rIns="0" rtlCol="0">
            <a:spAutoFit/>
          </a:bodyPr>
          <a:lstStyle/>
          <a:p>
            <a:pPr marL="88900" indent="-88900">
              <a:lnSpc>
                <a:spcPts val="2200"/>
              </a:lnSpc>
              <a:defRPr/>
            </a:pPr>
            <a:r>
              <a:rPr lang="ja-JP" altLang="en-US" sz="15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日曜日、夏休みなどに取得した休暇の扱い</a:t>
            </a:r>
            <a:endParaRPr lang="en-US" altLang="ja-JP" sz="1400" dirty="0" smtClean="0">
              <a:solidFill>
                <a:srgbClr val="002060"/>
              </a:solidFill>
              <a:latin typeface="Meiryo UI" panose="020B0604030504040204" pitchFamily="50" charset="-128"/>
              <a:ea typeface="Meiryo UI" panose="020B0604030504040204" pitchFamily="50" charset="-128"/>
            </a:endParaRPr>
          </a:p>
          <a:p>
            <a:pPr marL="88900" indent="-88900">
              <a:lnSpc>
                <a:spcPts val="1600"/>
              </a:lnSpc>
              <a:defRPr/>
            </a:pP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「①に該当する</a:t>
            </a:r>
            <a:r>
              <a:rPr lang="ja-JP" altLang="en-US" sz="1200" b="1" dirty="0" smtClean="0">
                <a:solidFill>
                  <a:srgbClr val="002060"/>
                </a:solidFill>
                <a:latin typeface="Meiryo UI" panose="020B0604030504040204" pitchFamily="50" charset="-128"/>
                <a:ea typeface="Meiryo UI" panose="020B0604030504040204" pitchFamily="50" charset="-128"/>
              </a:rPr>
              <a:t>子ども」に関する休暇の対象は以下のとおりです。</a:t>
            </a:r>
            <a:endParaRPr lang="en-US" altLang="ja-JP" sz="1200" b="1" dirty="0">
              <a:solidFill>
                <a:srgbClr val="002060"/>
              </a:solidFill>
              <a:latin typeface="Meiryo UI" panose="020B0604030504040204" pitchFamily="50" charset="-128"/>
              <a:ea typeface="Meiryo UI" panose="020B0604030504040204" pitchFamily="50" charset="-128"/>
            </a:endParaRPr>
          </a:p>
          <a:p>
            <a:pPr marL="88900" indent="355600">
              <a:lnSpc>
                <a:spcPts val="16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授業日　</a:t>
            </a:r>
            <a:r>
              <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日曜日や夏休み</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（夏休み期間が再設定された場合は、再設定後のもの）</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などは対象外　</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88900" indent="355600">
              <a:lnSpc>
                <a:spcPts val="16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・その他の施設（放課後児童クラブなど）：</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本来施設が利用可能な日</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88900" indent="-88900">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「②に該当する子ども」に関する休暇の対象は以下のとおりです。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269875">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授業日であるかにかかわらず、その子どもの世話をするために休暇を取得した日</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半日単位の休暇、時間単位の休暇の扱い</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対象</a:t>
            </a:r>
            <a:r>
              <a:rPr lang="ja-JP" altLang="en-US" sz="1200" dirty="0" smtClean="0">
                <a:solidFill>
                  <a:srgbClr val="002060"/>
                </a:solidFill>
                <a:latin typeface="Meiryo UI" panose="020B0604030504040204" pitchFamily="50" charset="-128"/>
                <a:ea typeface="Meiryo UI" panose="020B0604030504040204" pitchFamily="50" charset="-128"/>
              </a:rPr>
              <a:t>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454025">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なお、勤務時間短縮は所定労働時間自体の短縮措置であり、休暇とは異なるため対象外となります。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22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就業規則などにおける規定の有無</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休暇制度について就業規則や社内規定の整備を行うことが望ましいですが、</a:t>
            </a:r>
            <a:r>
              <a:rPr lang="ja-JP" altLang="en-US" sz="1200" b="1" dirty="0" smtClean="0">
                <a:solidFill>
                  <a:srgbClr val="002060"/>
                </a:solidFill>
                <a:latin typeface="Meiryo UI" panose="020B0604030504040204" pitchFamily="50" charset="-128"/>
                <a:ea typeface="Meiryo UI" panose="020B0604030504040204" pitchFamily="50" charset="-128"/>
              </a:rPr>
              <a:t>就業規則などが整備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　　　　 されていない場合でも、要件に該当する休暇を付与した場合は対象</a:t>
            </a:r>
            <a:r>
              <a:rPr lang="ja-JP" altLang="en-US" sz="1200" dirty="0" smtClean="0">
                <a:solidFill>
                  <a:srgbClr val="002060"/>
                </a:solidFill>
                <a:latin typeface="Meiryo UI" panose="020B0604030504040204" pitchFamily="50" charset="-128"/>
                <a:ea typeface="Meiryo UI" panose="020B0604030504040204" pitchFamily="50" charset="-128"/>
              </a:rPr>
              <a:t>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88900">
              <a:lnSpc>
                <a:spcPts val="1500"/>
              </a:lnSpc>
              <a:spcBef>
                <a:spcPts val="300"/>
              </a:spcBef>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年次</a:t>
            </a:r>
            <a:r>
              <a:rPr lang="ja-JP" altLang="ja-JP" sz="1400" b="1" dirty="0" smtClean="0">
                <a:solidFill>
                  <a:srgbClr val="002060"/>
                </a:solidFill>
                <a:latin typeface="Meiryo UI" panose="020B0604030504040204" pitchFamily="50" charset="-128"/>
                <a:ea typeface="Meiryo UI" panose="020B0604030504040204" pitchFamily="50" charset="-128"/>
              </a:rPr>
              <a:t>有給</a:t>
            </a:r>
            <a:r>
              <a:rPr lang="ja-JP" altLang="ja-JP" sz="1400" b="1" dirty="0">
                <a:solidFill>
                  <a:srgbClr val="002060"/>
                </a:solidFill>
                <a:latin typeface="Meiryo UI" panose="020B0604030504040204" pitchFamily="50" charset="-128"/>
                <a:ea typeface="Meiryo UI" panose="020B0604030504040204" pitchFamily="50" charset="-128"/>
              </a:rPr>
              <a:t>休暇や</a:t>
            </a:r>
            <a:r>
              <a:rPr lang="ja-JP" altLang="ja-JP" sz="1400" b="1" dirty="0" smtClean="0">
                <a:solidFill>
                  <a:srgbClr val="002060"/>
                </a:solidFill>
                <a:latin typeface="Meiryo UI" panose="020B0604030504040204" pitchFamily="50" charset="-128"/>
                <a:ea typeface="Meiryo UI" panose="020B0604030504040204" pitchFamily="50" charset="-128"/>
              </a:rPr>
              <a:t>欠勤</a:t>
            </a:r>
            <a:r>
              <a:rPr lang="ja-JP" altLang="en-US" sz="1400" b="1" dirty="0" smtClean="0">
                <a:solidFill>
                  <a:srgbClr val="002060"/>
                </a:solidFill>
                <a:latin typeface="Meiryo UI" panose="020B0604030504040204" pitchFamily="50" charset="-128"/>
                <a:ea typeface="Meiryo UI" panose="020B0604030504040204" pitchFamily="50" charset="-128"/>
              </a:rPr>
              <a:t>、勤務時間短縮</a:t>
            </a:r>
            <a:r>
              <a:rPr lang="ja-JP" altLang="ja-JP" sz="1400" b="1" dirty="0" smtClean="0">
                <a:solidFill>
                  <a:srgbClr val="002060"/>
                </a:solidFill>
                <a:latin typeface="Meiryo UI" panose="020B0604030504040204" pitchFamily="50" charset="-128"/>
                <a:ea typeface="Meiryo UI" panose="020B0604030504040204" pitchFamily="50" charset="-128"/>
              </a:rPr>
              <a:t>を</a:t>
            </a:r>
            <a:r>
              <a:rPr lang="ja-JP" altLang="ja-JP" sz="1400" b="1" dirty="0">
                <a:solidFill>
                  <a:srgbClr val="002060"/>
                </a:solidFill>
                <a:latin typeface="Meiryo UI" panose="020B0604030504040204" pitchFamily="50" charset="-128"/>
                <a:ea typeface="Meiryo UI" panose="020B0604030504040204" pitchFamily="50" charset="-128"/>
              </a:rPr>
              <a:t>、事後的に特別休暇に振り替えた</a:t>
            </a:r>
            <a:r>
              <a:rPr lang="ja-JP" altLang="ja-JP" sz="1400" b="1" dirty="0" smtClean="0">
                <a:solidFill>
                  <a:srgbClr val="002060"/>
                </a:solidFill>
                <a:latin typeface="Meiryo UI" panose="020B0604030504040204" pitchFamily="50" charset="-128"/>
                <a:ea typeface="Meiryo UI" panose="020B0604030504040204" pitchFamily="50" charset="-128"/>
              </a:rPr>
              <a:t>場合</a:t>
            </a:r>
            <a:r>
              <a:rPr lang="ja-JP" altLang="en-US" sz="1400" b="1" dirty="0" smtClean="0">
                <a:solidFill>
                  <a:srgbClr val="002060"/>
                </a:solidFill>
                <a:latin typeface="Meiryo UI" panose="020B0604030504040204" pitchFamily="50" charset="-128"/>
                <a:ea typeface="Meiryo UI" panose="020B0604030504040204" pitchFamily="50" charset="-128"/>
              </a:rPr>
              <a:t>の扱い</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444500">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ja-JP" sz="1200" dirty="0" smtClean="0">
                <a:solidFill>
                  <a:srgbClr val="002060"/>
                </a:solidFill>
                <a:latin typeface="Meiryo UI" panose="020B0604030504040204" pitchFamily="50" charset="-128"/>
                <a:ea typeface="Meiryo UI" panose="020B0604030504040204" pitchFamily="50" charset="-128"/>
              </a:rPr>
              <a:t>対象</a:t>
            </a:r>
            <a:r>
              <a:rPr lang="ja-JP" altLang="ja-JP" sz="1200" dirty="0">
                <a:solidFill>
                  <a:srgbClr val="002060"/>
                </a:solidFill>
                <a:latin typeface="Meiryo UI" panose="020B0604030504040204" pitchFamily="50" charset="-128"/>
                <a:ea typeface="Meiryo UI" panose="020B0604030504040204" pitchFamily="50" charset="-128"/>
              </a:rPr>
              <a:t>になります</a:t>
            </a:r>
            <a:r>
              <a:rPr lang="ja-JP" altLang="ja-JP" sz="1200"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ただし、事後的に特別休暇に振り替えることについて労働者本人に説明し、</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444500" indent="-444500">
              <a:lnSpc>
                <a:spcPts val="1500"/>
              </a:lnSpc>
              <a:defRPr/>
            </a:pPr>
            <a:r>
              <a:rPr lang="ja-JP" altLang="en-US"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　　　　 同意を得ていただくことが必要です。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　労働者に対して支払う賃金の額</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年次有給休暇を取得した場合に支払う賃金の額を支払うことが必要です。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630238" indent="-87313">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助成金の支給上限である</a:t>
            </a:r>
            <a:r>
              <a:rPr lang="en-US" altLang="ja-JP" sz="1200" dirty="0" smtClean="0">
                <a:solidFill>
                  <a:srgbClr val="002060"/>
                </a:solidFill>
                <a:latin typeface="Meiryo UI" panose="020B0604030504040204" pitchFamily="50" charset="-128"/>
                <a:ea typeface="Meiryo UI" panose="020B0604030504040204" pitchFamily="50" charset="-128"/>
              </a:rPr>
              <a:t>15,000</a:t>
            </a:r>
            <a:r>
              <a:rPr lang="ja-JP" altLang="en-US" sz="1200" dirty="0" smtClean="0">
                <a:solidFill>
                  <a:srgbClr val="002060"/>
                </a:solidFill>
                <a:latin typeface="Meiryo UI" panose="020B0604030504040204" pitchFamily="50" charset="-128"/>
                <a:ea typeface="Meiryo UI" panose="020B0604030504040204" pitchFamily="50" charset="-128"/>
              </a:rPr>
              <a:t>円を超える場合であっても、</a:t>
            </a:r>
            <a:r>
              <a:rPr lang="ja-JP" altLang="en-US" sz="1200" dirty="0" smtClean="0">
                <a:solidFill>
                  <a:schemeClr val="accent1">
                    <a:lumMod val="50000"/>
                  </a:schemeClr>
                </a:solidFill>
                <a:latin typeface="Meiryo UI" panose="020B0604030504040204" pitchFamily="50" charset="-128"/>
                <a:ea typeface="Meiryo UI" panose="020B0604030504040204" pitchFamily="50" charset="-128"/>
              </a:rPr>
              <a:t>全額を支払う必要があります。</a:t>
            </a:r>
            <a:endParaRPr lang="en-US" altLang="ja-JP" sz="1200" dirty="0" smtClean="0">
              <a:solidFill>
                <a:schemeClr val="accent1">
                  <a:lumMod val="50000"/>
                </a:schemeClr>
              </a:solidFill>
              <a:latin typeface="Meiryo UI" panose="020B0604030504040204" pitchFamily="50" charset="-128"/>
              <a:ea typeface="Meiryo UI" panose="020B0604030504040204" pitchFamily="50" charset="-128"/>
            </a:endParaRPr>
          </a:p>
        </p:txBody>
      </p:sp>
      <p:sp>
        <p:nvSpPr>
          <p:cNvPr id="28" name="スライド番号プレースホルダ 47"/>
          <p:cNvSpPr>
            <a:spLocks noGrp="1"/>
          </p:cNvSpPr>
          <p:nvPr>
            <p:ph type="sldNum" sz="quarter" idx="12"/>
          </p:nvPr>
        </p:nvSpPr>
        <p:spPr>
          <a:xfrm>
            <a:off x="3944976" y="9695034"/>
            <a:ext cx="2959316" cy="32814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 </a:t>
            </a:r>
            <a:r>
              <a:rPr kumimoji="1" lang="ja-JP" altLang="en-US"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令和３年１月６日作成</a:t>
            </a:r>
            <a:r>
              <a:rPr kumimoji="1" lang="ja-JP" altLang="en-US" sz="8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595" y="4217099"/>
            <a:ext cx="6143456"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③対象となる保護者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15F59869-09B0-44D1-AEA1-9401990D6A11}"/>
              </a:ext>
            </a:extLst>
          </p:cNvPr>
          <p:cNvSpPr txBox="1"/>
          <p:nvPr/>
        </p:nvSpPr>
        <p:spPr>
          <a:xfrm>
            <a:off x="498861" y="4550079"/>
            <a:ext cx="6468548" cy="608559"/>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親権者、未成年後見人、その他の者（里親、祖父母な</a:t>
            </a:r>
            <a:r>
              <a:rPr lang="ja-JP" altLang="en-US" sz="1200" b="1" dirty="0">
                <a:solidFill>
                  <a:srgbClr val="002060"/>
                </a:solidFill>
                <a:latin typeface="Meiryo UI" panose="020B0604030504040204" pitchFamily="50" charset="-128"/>
                <a:ea typeface="Meiryo UI" panose="020B0604030504040204" pitchFamily="50" charset="-128"/>
              </a:rPr>
              <a:t>ど</a:t>
            </a: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であって、</a:t>
            </a:r>
            <a:r>
              <a:rPr lang="ja-JP" altLang="en-US" sz="1200" b="1" dirty="0" smtClean="0">
                <a:solidFill>
                  <a:srgbClr val="002060"/>
                </a:solidFill>
                <a:latin typeface="Meiryo UI" panose="020B0604030504040204" pitchFamily="50" charset="-128"/>
                <a:ea typeface="Meiryo UI" panose="020B0604030504040204" pitchFamily="50" charset="-128"/>
              </a:rPr>
              <a:t>子どもを現に監護</a:t>
            </a:r>
            <a:r>
              <a:rPr lang="ja-JP" altLang="en-US" sz="1200" dirty="0" smtClean="0">
                <a:solidFill>
                  <a:srgbClr val="002060"/>
                </a:solidFill>
                <a:latin typeface="Meiryo UI" panose="020B0604030504040204" pitchFamily="50" charset="-128"/>
                <a:ea typeface="Meiryo UI" panose="020B0604030504040204" pitchFamily="50" charset="-128"/>
              </a:rPr>
              <a:t>する者が</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各事業主が有給休暇の対象とする場合は、子どもの世話を一時的に補助する親族も含みます</a:t>
            </a:r>
            <a:r>
              <a:rPr lang="ja-JP" altLang="en-US" sz="1200" dirty="0" smtClean="0">
                <a:solidFill>
                  <a:srgbClr val="002060"/>
                </a:solidFill>
                <a:latin typeface="Meiryo UI" panose="020B0604030504040204" pitchFamily="50" charset="-128"/>
                <a:ea typeface="Meiryo UI" panose="020B0604030504040204" pitchFamily="50" charset="-128"/>
              </a:rPr>
              <a:t>。</a:t>
            </a:r>
            <a:endParaRPr lang="en-US" altLang="ja-JP" sz="1200" dirty="0" smtClean="0">
              <a:solidFill>
                <a:srgbClr val="00206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5F59869-09B0-44D1-AEA1-9401990D6A11}"/>
              </a:ext>
            </a:extLst>
          </p:cNvPr>
          <p:cNvSpPr txBox="1"/>
          <p:nvPr/>
        </p:nvSpPr>
        <p:spPr>
          <a:xfrm>
            <a:off x="515022" y="1466850"/>
            <a:ext cx="6182421" cy="1438855"/>
          </a:xfrm>
          <a:prstGeom prst="rect">
            <a:avLst/>
          </a:prstGeom>
          <a:noFill/>
        </p:spPr>
        <p:txBody>
          <a:bodyPr wrap="square" rtlCol="0">
            <a:spAutoFit/>
          </a:bodyPr>
          <a:lstStyle/>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小学校</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、義務教育</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学校の前期課程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各種学校</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幼稚園</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または小学校</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の課程に類する課程を</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 置くものに限る）、</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特別支援学校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（全ての部）</a:t>
            </a:r>
            <a:endPar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★障害のある子どもについては</a:t>
            </a:r>
            <a:r>
              <a:rPr lang="ja-JP" altLang="en-US" sz="1200" dirty="0" smtClean="0">
                <a:solidFill>
                  <a:schemeClr val="accent1">
                    <a:lumMod val="75000"/>
                  </a:scheme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中学校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、義務教育</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学校の後期課程、</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高等</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rPr>
              <a:t> </a:t>
            </a:r>
            <a:r>
              <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各種</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学校（高等学校までの課程に類する課程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なども含む</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endPar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放課後</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児童</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クラブ</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、放課後等デイサービス</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幼稚園、保育所、認定こども園、認可外保育施設、家庭的保育事業等、</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　子どもの一時的な預かりなどを行う事業、障害児の通所支援を行う施設など</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p:txBody>
      </p:sp>
      <p:sp>
        <p:nvSpPr>
          <p:cNvPr id="44" name="テキスト ボックス 43">
            <a:extLst>
              <a:ext uri="{FF2B5EF4-FFF2-40B4-BE49-F238E27FC236}">
                <a16:creationId xmlns:a16="http://schemas.microsoft.com/office/drawing/2014/main" id="{15F59869-09B0-44D1-AEA1-9401990D6A11}"/>
              </a:ext>
            </a:extLst>
          </p:cNvPr>
          <p:cNvSpPr txBox="1"/>
          <p:nvPr/>
        </p:nvSpPr>
        <p:spPr>
          <a:xfrm>
            <a:off x="-20075" y="-41598"/>
            <a:ext cx="6697847" cy="374461"/>
          </a:xfrm>
          <a:prstGeom prst="rect">
            <a:avLst/>
          </a:prstGeom>
          <a:noFill/>
        </p:spPr>
        <p:txBody>
          <a:bodyPr wrap="square" rtlCol="0">
            <a:spAutoFit/>
          </a:bodyPr>
          <a:lstStyle/>
          <a:p>
            <a:pPr marL="88900" lvl="0" indent="-88900">
              <a:lnSpc>
                <a:spcPts val="2200"/>
              </a:lnSpc>
              <a:defRPr/>
            </a:pPr>
            <a:r>
              <a:rPr lang="ja-JP" altLang="en-US" sz="1400" b="1" dirty="0">
                <a:solidFill>
                  <a:srgbClr val="002060"/>
                </a:solidFill>
                <a:latin typeface="Meiryo UI" panose="020B0604030504040204" pitchFamily="50" charset="-128"/>
                <a:ea typeface="Meiryo UI" panose="020B0604030504040204" pitchFamily="50" charset="-128"/>
              </a:rPr>
              <a:t>①新型コロナウイルス</a:t>
            </a:r>
            <a:r>
              <a:rPr lang="ja-JP" altLang="en-US" sz="1400" b="1" dirty="0" smtClean="0">
                <a:solidFill>
                  <a:srgbClr val="002060"/>
                </a:solidFill>
                <a:latin typeface="Meiryo UI" panose="020B0604030504040204" pitchFamily="50" charset="-128"/>
                <a:ea typeface="Meiryo UI" panose="020B0604030504040204" pitchFamily="50" charset="-128"/>
              </a:rPr>
              <a:t>感染症に関する対応と</a:t>
            </a:r>
            <a:r>
              <a:rPr lang="ja-JP" altLang="en-US" sz="1400" b="1" dirty="0">
                <a:solidFill>
                  <a:srgbClr val="002060"/>
                </a:solidFill>
                <a:latin typeface="Meiryo UI" panose="020B0604030504040204" pitchFamily="50" charset="-128"/>
                <a:ea typeface="Meiryo UI" panose="020B0604030504040204" pitchFamily="50" charset="-128"/>
              </a:rPr>
              <a:t>して臨時</a:t>
            </a:r>
            <a:r>
              <a:rPr lang="ja-JP" altLang="en-US" sz="1400" b="1" dirty="0" smtClean="0">
                <a:solidFill>
                  <a:srgbClr val="002060"/>
                </a:solidFill>
                <a:latin typeface="Meiryo UI" panose="020B0604030504040204" pitchFamily="50" charset="-128"/>
                <a:ea typeface="Meiryo UI" panose="020B0604030504040204" pitchFamily="50" charset="-128"/>
              </a:rPr>
              <a:t>休業等をした</a:t>
            </a:r>
            <a:r>
              <a:rPr lang="ja-JP" altLang="en-US" sz="1400" b="1" dirty="0">
                <a:solidFill>
                  <a:srgbClr val="002060"/>
                </a:solidFill>
                <a:latin typeface="Meiryo UI" panose="020B0604030504040204" pitchFamily="50" charset="-128"/>
                <a:ea typeface="Meiryo UI" panose="020B0604030504040204" pitchFamily="50" charset="-128"/>
              </a:rPr>
              <a:t>小学校</a:t>
            </a:r>
            <a:r>
              <a:rPr lang="ja-JP" altLang="en-US" sz="1400" b="1" dirty="0" smtClean="0">
                <a:solidFill>
                  <a:srgbClr val="002060"/>
                </a:solidFill>
                <a:latin typeface="Meiryo UI" panose="020B0604030504040204" pitchFamily="50" charset="-128"/>
                <a:ea typeface="Meiryo UI" panose="020B0604030504040204" pitchFamily="50" charset="-128"/>
              </a:rPr>
              <a:t>等に</a:t>
            </a:r>
            <a:r>
              <a:rPr lang="ja-JP" altLang="en-US" sz="1400" b="1" dirty="0">
                <a:solidFill>
                  <a:srgbClr val="002060"/>
                </a:solidFill>
                <a:latin typeface="Meiryo UI" panose="020B0604030504040204" pitchFamily="50" charset="-128"/>
                <a:ea typeface="Meiryo UI" panose="020B0604030504040204" pitchFamily="50" charset="-128"/>
              </a:rPr>
              <a:t>通う</a:t>
            </a:r>
            <a:r>
              <a:rPr lang="ja-JP" altLang="en-US" sz="1400" b="1" dirty="0" smtClean="0">
                <a:solidFill>
                  <a:srgbClr val="002060"/>
                </a:solidFill>
                <a:latin typeface="Meiryo UI" panose="020B0604030504040204" pitchFamily="50" charset="-128"/>
                <a:ea typeface="Meiryo UI" panose="020B0604030504040204" pitchFamily="50" charset="-128"/>
              </a:rPr>
              <a:t>子ども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15F59869-09B0-44D1-AEA1-9401990D6A11}"/>
              </a:ext>
            </a:extLst>
          </p:cNvPr>
          <p:cNvSpPr txBox="1"/>
          <p:nvPr/>
        </p:nvSpPr>
        <p:spPr>
          <a:xfrm>
            <a:off x="-116897" y="268397"/>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「臨時休業等」とは</a:t>
            </a:r>
            <a:endPar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15F59869-09B0-44D1-AEA1-9401990D6A11}"/>
              </a:ext>
            </a:extLst>
          </p:cNvPr>
          <p:cNvSpPr txBox="1"/>
          <p:nvPr/>
        </p:nvSpPr>
        <p:spPr>
          <a:xfrm>
            <a:off x="-106452" y="1193748"/>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「小学校等」とは</a:t>
            </a:r>
            <a:endParaRPr kumimoji="1" lang="en-US" altLang="ja-JP"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525407" y="504608"/>
            <a:ext cx="6306506" cy="86177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新型コロナウイルス感染症に関する対応として、小学校</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が臨時休業した場合、自治体や放課</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　後児童クラブ、保育所</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から利用を控えるよう依頼</a:t>
            </a:r>
            <a:r>
              <a:rPr lang="ja-JP" altLang="en-US" sz="1200" dirty="0" smtClean="0">
                <a:solidFill>
                  <a:srgbClr val="002060"/>
                </a:solidFill>
                <a:latin typeface="Meiryo UI" panose="020B0604030504040204" pitchFamily="50" charset="-128"/>
                <a:ea typeface="Meiryo UI" panose="020B0604030504040204" pitchFamily="50" charset="-128"/>
              </a:rPr>
              <a:t>があった場合が対象となります。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185738" indent="-185738" algn="just">
              <a:lnSpc>
                <a:spcPts val="1500"/>
              </a:lnSpc>
              <a:defRPr/>
            </a:pPr>
            <a:r>
              <a:rPr kumimoji="1" lang="ja-JP" altLang="en-US" sz="12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rPr>
              <a:t>　なお、</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保護者の自主的な判断</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で休ませた</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場合は対象外</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です</a:t>
            </a:r>
            <a:endParaRPr lang="en-US" altLang="ja-JP"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endParaRPr>
          </a:p>
          <a:p>
            <a:pPr marL="185738" indent="-185738" algn="r">
              <a:lnSpc>
                <a:spcPts val="1500"/>
              </a:lnSpc>
              <a:defRPr/>
            </a:pPr>
            <a:r>
              <a:rPr lang="en-US" altLang="ja-JP"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ただし、学</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校長が新型</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コロナウイルス</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に関連</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して出席しなくてもよいと認めた場合は対象となります。</a:t>
            </a:r>
            <a:endParaRPr kumimoji="1" lang="ja-JP" altLang="en-US" sz="10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15F59869-09B0-44D1-AEA1-9401990D6A11}"/>
              </a:ext>
            </a:extLst>
          </p:cNvPr>
          <p:cNvSpPr txBox="1"/>
          <p:nvPr/>
        </p:nvSpPr>
        <p:spPr>
          <a:xfrm>
            <a:off x="0" y="2905875"/>
            <a:ext cx="6552000" cy="310341"/>
          </a:xfrm>
          <a:prstGeom prst="rect">
            <a:avLst/>
          </a:prstGeom>
          <a:noFill/>
        </p:spPr>
        <p:txBody>
          <a:bodyPr wrap="square" rtlCol="0">
            <a:spAutoFit/>
          </a:bodyPr>
          <a:lstStyle/>
          <a:p>
            <a:pPr marL="88900" lvl="0" indent="-88900">
              <a:lnSpc>
                <a:spcPts val="1700"/>
              </a:lnSpc>
              <a:defRPr/>
            </a:pPr>
            <a:r>
              <a:rPr lang="ja-JP" altLang="en-US" sz="1400" b="1" dirty="0">
                <a:solidFill>
                  <a:srgbClr val="002060"/>
                </a:solidFill>
                <a:latin typeface="Meiryo UI" panose="020B0604030504040204" pitchFamily="50" charset="-128"/>
                <a:ea typeface="Meiryo UI" panose="020B0604030504040204" pitchFamily="50" charset="-128"/>
              </a:rPr>
              <a:t>②新型コロナウイルスに感染した子どもなど、小学校等を休む必要が</a:t>
            </a:r>
            <a:r>
              <a:rPr lang="ja-JP" altLang="en-US" sz="1400" b="1" dirty="0" smtClean="0">
                <a:solidFill>
                  <a:srgbClr val="002060"/>
                </a:solidFill>
                <a:latin typeface="Meiryo UI" panose="020B0604030504040204" pitchFamily="50" charset="-128"/>
                <a:ea typeface="Meiryo UI" panose="020B0604030504040204" pitchFamily="50" charset="-128"/>
              </a:rPr>
              <a:t>ある</a:t>
            </a:r>
            <a:r>
              <a:rPr lang="ja-JP" altLang="en-US" sz="900" b="1" dirty="0" smtClean="0">
                <a:solidFill>
                  <a:srgbClr val="002060"/>
                </a:solidFill>
                <a:latin typeface="Meiryo UI" panose="020B0604030504040204" pitchFamily="50" charset="-128"/>
                <a:ea typeface="Meiryo UI" panose="020B0604030504040204" pitchFamily="50" charset="-128"/>
              </a:rPr>
              <a:t>（</a:t>
            </a:r>
            <a:r>
              <a:rPr lang="en-US" altLang="ja-JP" sz="900" b="1" dirty="0" smtClean="0">
                <a:solidFill>
                  <a:srgbClr val="002060"/>
                </a:solidFill>
                <a:latin typeface="Meiryo UI" panose="020B0604030504040204" pitchFamily="50" charset="-128"/>
                <a:ea typeface="Meiryo UI" panose="020B0604030504040204" pitchFamily="50" charset="-128"/>
              </a:rPr>
              <a:t>※</a:t>
            </a:r>
            <a:r>
              <a:rPr lang="ja-JP" altLang="en-US" sz="900" b="1" dirty="0" smtClean="0">
                <a:solidFill>
                  <a:srgbClr val="002060"/>
                </a:solidFill>
                <a:latin typeface="Meiryo UI" panose="020B0604030504040204" pitchFamily="50" charset="-128"/>
                <a:ea typeface="Meiryo UI" panose="020B0604030504040204" pitchFamily="50" charset="-128"/>
              </a:rPr>
              <a:t>）</a:t>
            </a:r>
            <a:r>
              <a:rPr lang="ja-JP" altLang="en-US" sz="1400" b="1" dirty="0" smtClean="0">
                <a:solidFill>
                  <a:srgbClr val="002060"/>
                </a:solidFill>
                <a:latin typeface="Meiryo UI" panose="020B0604030504040204" pitchFamily="50" charset="-128"/>
                <a:ea typeface="Meiryo UI" panose="020B0604030504040204" pitchFamily="50" charset="-128"/>
              </a:rPr>
              <a:t>子ども</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409243" y="3189688"/>
            <a:ext cx="6524214" cy="861774"/>
          </a:xfrm>
          <a:prstGeom prst="rect">
            <a:avLst/>
          </a:prstGeom>
          <a:noFill/>
        </p:spPr>
        <p:txBody>
          <a:bodyPr wrap="square" rtlCol="0">
            <a:spAutoFit/>
          </a:bodyPr>
          <a:lstStyle/>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ア）</a:t>
            </a:r>
            <a:r>
              <a:rPr lang="ja-JP" altLang="en-US" sz="1200" b="1" dirty="0">
                <a:solidFill>
                  <a:srgbClr val="002060"/>
                </a:solidFill>
                <a:latin typeface="Meiryo UI" panose="020B0604030504040204" pitchFamily="50" charset="-128"/>
                <a:ea typeface="Meiryo UI" panose="020B0604030504040204" pitchFamily="50" charset="-128"/>
              </a:rPr>
              <a:t>新型コロナウイルスに感染した</a:t>
            </a:r>
            <a:r>
              <a:rPr lang="ja-JP" altLang="en-US" sz="1200" dirty="0">
                <a:solidFill>
                  <a:srgbClr val="002060"/>
                </a:solidFill>
                <a:latin typeface="Meiryo UI" panose="020B0604030504040204" pitchFamily="50" charset="-128"/>
                <a:ea typeface="Meiryo UI" panose="020B0604030504040204" pitchFamily="50" charset="-128"/>
              </a:rPr>
              <a:t>子ども</a:t>
            </a:r>
            <a:r>
              <a:rPr lang="ja-JP" altLang="en-US" sz="1200" b="1" dirty="0">
                <a:solidFill>
                  <a:srgbClr val="002060"/>
                </a:solidFill>
                <a:latin typeface="Meiryo UI" panose="020B0604030504040204" pitchFamily="50" charset="-128"/>
                <a:ea typeface="Meiryo UI" panose="020B0604030504040204" pitchFamily="50" charset="-128"/>
              </a:rPr>
              <a:t>　　　</a:t>
            </a:r>
            <a:endParaRPr lang="en-US" altLang="ja-JP" sz="1200" b="1" dirty="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イ）</a:t>
            </a:r>
            <a:r>
              <a:rPr lang="ja-JP" altLang="en-US" sz="1200" b="1" dirty="0">
                <a:solidFill>
                  <a:srgbClr val="002060"/>
                </a:solidFill>
                <a:latin typeface="Meiryo UI" panose="020B0604030504040204" pitchFamily="50" charset="-128"/>
                <a:ea typeface="Meiryo UI" panose="020B0604030504040204" pitchFamily="50" charset="-128"/>
              </a:rPr>
              <a:t>新型コロナウィルスに感染したおそれのある</a:t>
            </a:r>
            <a:r>
              <a:rPr lang="ja-JP" altLang="en-US" sz="1200" dirty="0">
                <a:solidFill>
                  <a:srgbClr val="002060"/>
                </a:solidFill>
                <a:latin typeface="Meiryo UI" panose="020B0604030504040204" pitchFamily="50" charset="-128"/>
                <a:ea typeface="Meiryo UI" panose="020B0604030504040204" pitchFamily="50" charset="-128"/>
              </a:rPr>
              <a:t>子ども</a:t>
            </a:r>
            <a:r>
              <a:rPr lang="en-US" altLang="ja-JP" sz="1200" dirty="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発熱</a:t>
            </a:r>
            <a:r>
              <a:rPr lang="ja-JP" altLang="en-US" sz="1200" dirty="0">
                <a:solidFill>
                  <a:srgbClr val="002060"/>
                </a:solidFill>
                <a:latin typeface="Meiryo UI" panose="020B0604030504040204" pitchFamily="50" charset="-128"/>
                <a:ea typeface="Meiryo UI" panose="020B0604030504040204" pitchFamily="50" charset="-128"/>
              </a:rPr>
              <a:t>などの風邪症状、濃厚接触者</a:t>
            </a:r>
            <a:r>
              <a:rPr lang="en-US" altLang="ja-JP" sz="1200" dirty="0" smtClean="0">
                <a:solidFill>
                  <a:srgbClr val="002060"/>
                </a:solidFill>
                <a:latin typeface="Meiryo UI" panose="020B0604030504040204" pitchFamily="50" charset="-128"/>
                <a:ea typeface="Meiryo UI" panose="020B0604030504040204" pitchFamily="50" charset="-128"/>
              </a:rPr>
              <a:t>)</a:t>
            </a: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ウ）</a:t>
            </a:r>
            <a:r>
              <a:rPr lang="ja-JP" altLang="en-US" sz="1200" b="1" dirty="0">
                <a:solidFill>
                  <a:srgbClr val="002060"/>
                </a:solidFill>
                <a:latin typeface="Meiryo UI" panose="020B0604030504040204" pitchFamily="50" charset="-128"/>
                <a:ea typeface="Meiryo UI" panose="020B0604030504040204" pitchFamily="50" charset="-128"/>
              </a:rPr>
              <a:t>医療的ケアが日常的に必要な</a:t>
            </a:r>
            <a:r>
              <a:rPr lang="ja-JP" altLang="en-US" sz="1200" b="1" dirty="0" smtClean="0">
                <a:solidFill>
                  <a:srgbClr val="002060"/>
                </a:solidFill>
                <a:latin typeface="Meiryo UI" panose="020B0604030504040204" pitchFamily="50" charset="-128"/>
                <a:ea typeface="Meiryo UI" panose="020B0604030504040204" pitchFamily="50" charset="-128"/>
              </a:rPr>
              <a:t>子ども、また</a:t>
            </a:r>
            <a:r>
              <a:rPr lang="ja-JP" altLang="en-US" sz="1200" b="1" dirty="0">
                <a:solidFill>
                  <a:srgbClr val="002060"/>
                </a:solidFill>
                <a:latin typeface="Meiryo UI" panose="020B0604030504040204" pitchFamily="50" charset="-128"/>
                <a:ea typeface="Meiryo UI" panose="020B0604030504040204" pitchFamily="50" charset="-128"/>
              </a:rPr>
              <a:t>は新型コロナウイルスに感染した場合に重症化</a:t>
            </a:r>
            <a:r>
              <a:rPr lang="ja-JP" altLang="en-US" sz="1200" b="1" dirty="0" smtClean="0">
                <a:solidFill>
                  <a:srgbClr val="002060"/>
                </a:solidFill>
                <a:latin typeface="Meiryo UI" panose="020B0604030504040204" pitchFamily="50" charset="-128"/>
                <a:ea typeface="Meiryo UI" panose="020B0604030504040204" pitchFamily="50" charset="-128"/>
              </a:rPr>
              <a:t>する</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　　　リスクの</a:t>
            </a:r>
            <a:r>
              <a:rPr lang="ja-JP" altLang="en-US" sz="1200" b="1" dirty="0">
                <a:solidFill>
                  <a:srgbClr val="002060"/>
                </a:solidFill>
                <a:latin typeface="Meiryo UI" panose="020B0604030504040204" pitchFamily="50" charset="-128"/>
                <a:ea typeface="Meiryo UI" panose="020B0604030504040204" pitchFamily="50" charset="-128"/>
              </a:rPr>
              <a:t>高い基礎</a:t>
            </a:r>
            <a:r>
              <a:rPr lang="ja-JP" altLang="en-US" sz="1200" b="1" dirty="0" smtClean="0">
                <a:solidFill>
                  <a:srgbClr val="002060"/>
                </a:solidFill>
                <a:latin typeface="Meiryo UI" panose="020B0604030504040204" pitchFamily="50" charset="-128"/>
                <a:ea typeface="Meiryo UI" panose="020B0604030504040204" pitchFamily="50" charset="-128"/>
              </a:rPr>
              <a:t>疾患</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を</a:t>
            </a:r>
            <a:r>
              <a:rPr lang="ja-JP" altLang="en-US" sz="1200" b="1" dirty="0">
                <a:solidFill>
                  <a:srgbClr val="002060"/>
                </a:solidFill>
                <a:latin typeface="Meiryo UI" panose="020B0604030504040204" pitchFamily="50" charset="-128"/>
                <a:ea typeface="Meiryo UI" panose="020B0604030504040204" pitchFamily="50" charset="-128"/>
              </a:rPr>
              <a:t>有する</a:t>
            </a:r>
            <a:r>
              <a:rPr lang="ja-JP" altLang="en-US" sz="1200" dirty="0" smtClean="0">
                <a:solidFill>
                  <a:srgbClr val="002060"/>
                </a:solidFill>
                <a:latin typeface="Meiryo UI" panose="020B0604030504040204" pitchFamily="50" charset="-128"/>
                <a:ea typeface="Meiryo UI" panose="020B0604030504040204" pitchFamily="50" charset="-128"/>
              </a:rPr>
              <a:t>子ども</a:t>
            </a:r>
            <a:endParaRPr lang="en-US" altLang="ja-JP" sz="1200" dirty="0">
              <a:solidFill>
                <a:srgbClr val="002060"/>
              </a:solidFill>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121985" y="4010870"/>
            <a:ext cx="6575457"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学校の場合は、学校長が</a:t>
            </a:r>
            <a:r>
              <a:rPr lang="ja-JP" altLang="ja-JP" sz="950" dirty="0">
                <a:solidFill>
                  <a:srgbClr val="002060"/>
                </a:solidFill>
                <a:latin typeface="Meiryo UI" panose="020B0604030504040204" pitchFamily="50" charset="-128"/>
                <a:ea typeface="Meiryo UI" panose="020B0604030504040204" pitchFamily="50" charset="-128"/>
              </a:rPr>
              <a:t>出席を</a:t>
            </a:r>
            <a:r>
              <a:rPr lang="ja-JP" altLang="ja-JP" sz="950" dirty="0" smtClean="0">
                <a:solidFill>
                  <a:srgbClr val="002060"/>
                </a:solidFill>
                <a:latin typeface="Meiryo UI" panose="020B0604030504040204" pitchFamily="50" charset="-128"/>
                <a:ea typeface="Meiryo UI" panose="020B0604030504040204" pitchFamily="50" charset="-128"/>
              </a:rPr>
              <a:t>停止</a:t>
            </a:r>
            <a:r>
              <a:rPr lang="ja-JP" altLang="en-US" sz="950" dirty="0">
                <a:solidFill>
                  <a:srgbClr val="002060"/>
                </a:solidFill>
                <a:latin typeface="Meiryo UI" panose="020B0604030504040204" pitchFamily="50" charset="-128"/>
                <a:ea typeface="Meiryo UI" panose="020B0604030504040204" pitchFamily="50" charset="-128"/>
              </a:rPr>
              <a:t>し</a:t>
            </a:r>
            <a:r>
              <a:rPr lang="ja-JP" altLang="ja-JP" sz="950" dirty="0" smtClean="0">
                <a:solidFill>
                  <a:schemeClr val="accent1">
                    <a:lumMod val="75000"/>
                  </a:schemeClr>
                </a:solidFill>
                <a:latin typeface="Meiryo UI" panose="020B0604030504040204" pitchFamily="50" charset="-128"/>
                <a:ea typeface="Meiryo UI" panose="020B0604030504040204" pitchFamily="50" charset="-128"/>
              </a:rPr>
              <a:t>、</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ま</a:t>
            </a:r>
            <a:r>
              <a:rPr lang="ja-JP" altLang="en-US" sz="950" dirty="0">
                <a:solidFill>
                  <a:schemeClr val="accent1">
                    <a:lumMod val="75000"/>
                  </a:schemeClr>
                </a:solidFill>
                <a:latin typeface="Meiryo UI" panose="020B0604030504040204" pitchFamily="50" charset="-128"/>
                <a:ea typeface="Meiryo UI" panose="020B0604030504040204" pitchFamily="50" charset="-128"/>
              </a:rPr>
              <a:t>た</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は</a:t>
            </a:r>
            <a:r>
              <a:rPr lang="ja-JP" altLang="ja-JP" sz="950" dirty="0" smtClean="0">
                <a:solidFill>
                  <a:srgbClr val="002060"/>
                </a:solidFill>
                <a:latin typeface="Meiryo UI" panose="020B0604030504040204" pitchFamily="50" charset="-128"/>
                <a:ea typeface="Meiryo UI" panose="020B0604030504040204" pitchFamily="50" charset="-128"/>
              </a:rPr>
              <a:t>出席</a:t>
            </a:r>
            <a:r>
              <a:rPr lang="ja-JP" altLang="ja-JP" sz="950" dirty="0">
                <a:solidFill>
                  <a:srgbClr val="002060"/>
                </a:solidFill>
                <a:latin typeface="Meiryo UI" panose="020B0604030504040204" pitchFamily="50" charset="-128"/>
                <a:ea typeface="Meiryo UI" panose="020B0604030504040204" pitchFamily="50" charset="-128"/>
              </a:rPr>
              <a:t>しなくてもよいと</a:t>
            </a:r>
            <a:r>
              <a:rPr lang="ja-JP" altLang="ja-JP" sz="950" dirty="0" smtClean="0">
                <a:solidFill>
                  <a:srgbClr val="002060"/>
                </a:solidFill>
                <a:latin typeface="Meiryo UI" panose="020B0604030504040204" pitchFamily="50" charset="-128"/>
                <a:ea typeface="Meiryo UI" panose="020B0604030504040204" pitchFamily="50" charset="-128"/>
              </a:rPr>
              <a:t>認めた</a:t>
            </a:r>
            <a:r>
              <a:rPr lang="ja-JP" altLang="en-US" sz="950" dirty="0" smtClean="0">
                <a:solidFill>
                  <a:srgbClr val="002060"/>
                </a:solidFill>
                <a:latin typeface="Meiryo UI" panose="020B0604030504040204" pitchFamily="50" charset="-128"/>
                <a:ea typeface="Meiryo UI" panose="020B0604030504040204" pitchFamily="50" charset="-128"/>
              </a:rPr>
              <a:t>場合をいいます。</a:t>
            </a:r>
            <a:endParaRPr lang="en-US" altLang="ja-JP" sz="950" dirty="0" smtClean="0">
              <a:solidFill>
                <a:srgbClr val="002060"/>
              </a:solidFill>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21985" y="5165024"/>
            <a:ext cx="3950701"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業種・職種を問わず、事業主に雇用される労働者が対象となります。</a:t>
            </a:r>
            <a:endParaRPr kumimoji="1" lang="ja-JP" altLang="en-US" sz="95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20656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1529</Words>
  <Application>Microsoft Office PowerPoint</Application>
  <PresentationFormat>A4 210 x 297 mm</PresentationFormat>
  <Paragraphs>94</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Meiryo UI</vt:lpstr>
      <vt:lpstr>ＭＳ Ｐゴシック</vt:lpstr>
      <vt:lpstr>ＭＳ ゴシック</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2021-01-07T03:38:10Z</dcterms:modified>
</cp:coreProperties>
</file>